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34" r:id="rId2"/>
    <p:sldId id="474" r:id="rId3"/>
    <p:sldId id="290" r:id="rId4"/>
    <p:sldId id="267" r:id="rId5"/>
    <p:sldId id="400" r:id="rId6"/>
    <p:sldId id="415" r:id="rId7"/>
    <p:sldId id="416" r:id="rId8"/>
    <p:sldId id="497" r:id="rId9"/>
    <p:sldId id="471" r:id="rId10"/>
    <p:sldId id="298" r:id="rId11"/>
    <p:sldId id="414" r:id="rId12"/>
    <p:sldId id="418" r:id="rId13"/>
    <p:sldId id="478" r:id="rId14"/>
    <p:sldId id="479" r:id="rId15"/>
    <p:sldId id="480" r:id="rId16"/>
    <p:sldId id="482" r:id="rId17"/>
    <p:sldId id="292" r:id="rId18"/>
    <p:sldId id="481" r:id="rId19"/>
    <p:sldId id="483" r:id="rId20"/>
    <p:sldId id="488" r:id="rId21"/>
    <p:sldId id="431" r:id="rId22"/>
    <p:sldId id="430" r:id="rId23"/>
    <p:sldId id="432" r:id="rId24"/>
    <p:sldId id="320" r:id="rId25"/>
    <p:sldId id="442" r:id="rId26"/>
    <p:sldId id="489" r:id="rId27"/>
    <p:sldId id="495" r:id="rId28"/>
    <p:sldId id="447" r:id="rId29"/>
    <p:sldId id="321" r:id="rId30"/>
    <p:sldId id="449" r:id="rId31"/>
    <p:sldId id="493" r:id="rId32"/>
    <p:sldId id="460" r:id="rId33"/>
    <p:sldId id="494" r:id="rId34"/>
    <p:sldId id="465" r:id="rId35"/>
    <p:sldId id="463" r:id="rId36"/>
    <p:sldId id="462" r:id="rId37"/>
    <p:sldId id="492" r:id="rId38"/>
    <p:sldId id="322" r:id="rId39"/>
    <p:sldId id="458" r:id="rId40"/>
    <p:sldId id="496" r:id="rId41"/>
    <p:sldId id="498" r:id="rId42"/>
    <p:sldId id="486" r:id="rId43"/>
    <p:sldId id="472" r:id="rId44"/>
    <p:sldId id="408" r:id="rId45"/>
  </p:sldIdLst>
  <p:sldSz cx="9144000" cy="6858000" type="screen4x3"/>
  <p:notesSz cx="6797675" cy="9874250"/>
  <p:embeddedFontLst>
    <p:embeddedFont>
      <p:font typeface="나눔고딕" charset="-127"/>
      <p:regular r:id="rId48"/>
      <p:bold r:id="rId49"/>
    </p:embeddedFont>
    <p:embeddedFont>
      <p:font typeface="맑은 고딕" pitchFamily="50" charset="-127"/>
      <p:regular r:id="rId50"/>
      <p:bold r:id="rId51"/>
    </p:embeddedFont>
    <p:embeddedFont>
      <p:font typeface="Helvetica" pitchFamily="34" charset="0"/>
      <p:regular r:id="rId52"/>
      <p:bold r:id="rId53"/>
      <p:italic r:id="rId54"/>
      <p:boldItalic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3F3F3"/>
    <a:srgbClr val="2FEBAA"/>
    <a:srgbClr val="C2C2C2"/>
    <a:srgbClr val="3C7DB8"/>
    <a:srgbClr val="CBCBCB"/>
    <a:srgbClr val="BB76B8"/>
    <a:srgbClr val="3B59AE"/>
    <a:srgbClr val="38EBAA"/>
    <a:srgbClr val="F48476"/>
    <a:srgbClr val="E27E7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5" autoAdjust="0"/>
    <p:restoredTop sz="94065" autoAdjust="0"/>
  </p:normalViewPr>
  <p:slideViewPr>
    <p:cSldViewPr>
      <p:cViewPr varScale="1">
        <p:scale>
          <a:sx n="82" d="100"/>
          <a:sy n="82" d="100"/>
        </p:scale>
        <p:origin x="-17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3696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1D652-648E-41FF-AA0F-2E9EAD2265E4}" type="datetimeFigureOut">
              <a:rPr lang="ko-KR" altLang="en-US" smtClean="0"/>
              <a:pPr/>
              <a:t>2018-04-25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70BD-FDF6-47E0-A9E4-68985DCAEE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3411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DF2A8-2F9C-4C7F-9C25-C99BCD0B4E15}" type="datetimeFigureOut">
              <a:rPr lang="ko-KR" altLang="en-US" smtClean="0"/>
              <a:pPr/>
              <a:t>2018-04-25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96011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EE9D-3AD7-45EA-8D1D-B5DCAA37FC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54099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9486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3759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0417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89439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89439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3445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344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5402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8626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8626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7448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478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032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780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895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4671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821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1238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1389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8419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424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786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6143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64288" y="6618602"/>
            <a:ext cx="1979712" cy="33879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algn="r"/>
            <a:fld id="{655E36B0-F3F2-466F-8968-79D13CE48AA2}" type="slidenum">
              <a:rPr lang="en-US" altLang="ko-KR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0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www.google.co.kr/url?sa=i&amp;rct=j&amp;q=&amp;esrc=s&amp;source=images&amp;cd=&amp;cad=rja&amp;uact=8&amp;ved=2ahUKEwjj-5HGvtTaAhVJzLwKHY44CGIQjRx6BAgAEAU&amp;url=https://play.google.com/store/apps/details?id=com.shine.seoulretalbike&amp;hl=ko&amp;psig=AOvVaw2f1AblmxAp2tWwYvYqzcLs&amp;ust=152471349694449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google.co.kr/url?sa=i&amp;rct=j&amp;q=&amp;esrc=s&amp;source=images&amp;cd=&amp;cad=rja&amp;uact=8&amp;ved=2ahUKEwiujJeP5NLaAhUElpQKHcP4DMIQjRx6BAgAEAU&amp;url=http://ecustoms.tistory.com/2218&amp;psig=AOvVaw1EOUWGT6wVI0pkMvGxAbXv&amp;ust=152465485940708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</a:t>
            </a:fld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-14210" y="631839"/>
            <a:ext cx="9155979" cy="5844638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151" y="835140"/>
            <a:ext cx="9154800" cy="51877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69364" y="1268760"/>
            <a:ext cx="520527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서울시 공공자전거 수요 예측</a:t>
            </a:r>
            <a:endParaRPr lang="ko-KR" altLang="en-US" sz="3000" b="1" dirty="0">
              <a:ln>
                <a:solidFill>
                  <a:srgbClr val="313131">
                    <a:alpha val="31000"/>
                  </a:srgb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00958" y="5500702"/>
            <a:ext cx="1143662" cy="4131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>
                  <a:solidFill>
                    <a:srgbClr val="F3F3F3">
                      <a:alpha val="3100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Sponge</a:t>
            </a:r>
            <a:endParaRPr lang="ko-KR" altLang="en-US" b="1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77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10</a:t>
            </a:fld>
            <a:endParaRPr 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31" name="직사각형 3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>
              <a:endCxn id="3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7200" dirty="0"/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정의서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32040" y="4058488"/>
            <a:ext cx="299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목록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 및 설명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00" y="682397"/>
            <a:ext cx="4233443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06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목록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11</a:t>
            </a:fld>
            <a:endParaRPr 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5369907"/>
              </p:ext>
            </p:extLst>
          </p:nvPr>
        </p:nvGraphicFramePr>
        <p:xfrm>
          <a:off x="155865" y="1628800"/>
          <a:ext cx="8820000" cy="2839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/>
                <a:gridCol w="2160000"/>
                <a:gridCol w="3240000"/>
                <a:gridCol w="270000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데이터 보유기관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데이터 종류 및 내용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비고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정보공개포털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따릉이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이용 현황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 2017-12-31)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https://www.open.go.kr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대기환경정보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대기환경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http://cleanair.seoul.go.kr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자동관측기상시스템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날씨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http://aws.seoul.go.kr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한국 감정원 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(Korea Appraisal 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http://www.kab.co.kr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국가통계포털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동 별 주민등록 인구데이터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(2016-01-01 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http://kosis.kr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7158" y="5354052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공공자전거 수요를 예측하기 위해 서울시 공공자전거 이용 현황 데이터와 기상 및 대기환경 데이터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아파트 매매가격지수 데이터를 융합하여 분석하기로 함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0" name="직사각형 2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9" name="이등변 삼각형 38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8253" y="4705980"/>
            <a:ext cx="850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아파트 매매가격지수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서울시 공공자전거 이용특성에 관한 연구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                                          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서울도시연구 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17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권 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4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호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2016. 12,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논문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pp. 77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～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91 77)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12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31202" cy="305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895"/>
                <a:gridCol w="938383"/>
                <a:gridCol w="455316"/>
                <a:gridCol w="648072"/>
                <a:gridCol w="2114511"/>
                <a:gridCol w="1538231"/>
                <a:gridCol w="21477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공공자전거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이용 현황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정보공개포털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(https://www.open.go.kr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대여소별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대여내역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따릉이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대여소별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대여내역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(2017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대여소 그룹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대여소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각 구에 대한 대여소 명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500.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어린이대공원역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 출구 앞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일자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대여 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공공자전거 대여 횟수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0, 7, 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39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1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7158" y="4941168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각 구 별 데이터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갯수에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차이가 존재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용산구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양천구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(2016-07-18 ~ 2017-12-31)</a:t>
            </a:r>
          </a:p>
          <a:p>
            <a:pPr marL="1200150" lvl="2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			      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동대문구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(2016-07-13 ~ 2017-12-31)</a:t>
            </a:r>
          </a:p>
          <a:p>
            <a:pPr marL="1200150" lvl="2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			      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은평구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(2016-09-06 ~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2017-12-31)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13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29684" cy="4277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구 별 대기환경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대기환경정보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(http://cleanair.seoul.go.kr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2016_eco.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slx,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2017_eco.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slx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측정소명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(PM-10(㎍/㎥)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48, 58, 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200" kern="120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(PM-25(㎍/㎥)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26, 40, 48,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(O3(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0.024, 0.003, 0.002,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(NO2(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0.031, 0.051, 0.061,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(CO(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0.5, 1, 1.1,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(SO2(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ppm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0.005, 0.006, 0.007,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14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1691727"/>
              </p:ext>
            </p:extLst>
          </p:nvPr>
        </p:nvGraphicFramePr>
        <p:xfrm>
          <a:off x="357158" y="1571612"/>
          <a:ext cx="8429684" cy="473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1152128"/>
                <a:gridCol w="1584176"/>
                <a:gridCol w="1152128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구 별 날씨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자동관측기상시스템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(http://aws.seoul.go.kr)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광진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(2016-01).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…,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중구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(2017-12).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개의 구 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데이터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2016-01-01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2017-12-31)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 풍속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및 풍향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0.8, 1.1, 1.3, … /233, 226, 255,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최대 풍속 및 풍향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2.7, 2.9, 5, … /254, 251, 290,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순간최고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(m/s),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풍향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(DEG))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순간최고 풍속 및 풍향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3,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3.3, 5.7, … /258, 235, 306,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(℃)(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 기온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1.5, 5.6, … /-2.6, 2.4, … /4, 9.2,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일강수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(mm)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강수량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0, 0.5,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습도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(%)(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최저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최고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습도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대부분 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결측값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(MJ/㎡)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일사량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일조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(hour)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일조시간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 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자동관측시스템으로 측정불가 판단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15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57158" y="1571612"/>
          <a:ext cx="8429684" cy="275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한국 감정원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(http://www.kab.co.kr)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월간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매매가격지수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xlsx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지역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매매가격지수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 매매가격지수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94.5, 95.2,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93.8,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23"/>
          <p:cNvGrpSpPr/>
          <p:nvPr/>
        </p:nvGrpSpPr>
        <p:grpSpPr>
          <a:xfrm>
            <a:off x="3667746" y="836712"/>
            <a:ext cx="1808508" cy="435025"/>
            <a:chOff x="3667746" y="836712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667746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정의 및 설명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16</a:t>
            </a:fld>
            <a:endParaRPr lang="en-US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59857304"/>
              </p:ext>
            </p:extLst>
          </p:nvPr>
        </p:nvGraphicFramePr>
        <p:xfrm>
          <a:off x="357158" y="1571612"/>
          <a:ext cx="8429684" cy="473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34"/>
                <a:gridCol w="1082230"/>
                <a:gridCol w="933994"/>
                <a:gridCol w="648072"/>
                <a:gridCol w="1820444"/>
                <a:gridCol w="1419916"/>
                <a:gridCol w="1982594"/>
              </a:tblGrid>
              <a:tr h="305565"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법적사항</a:t>
                      </a:r>
                      <a:endParaRPr lang="ko-KR" altLang="en-US" sz="12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읍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동 별 주민등록 인구 데이터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항목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개인정보 없음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보유기관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국가통계포털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(http://kosis.kr</a:t>
                      </a:r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비식별화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해당사항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파일명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서울특별시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읍면동별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__5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세별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_20180404155345.csv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5565">
                <a:tc gridSpan="7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데이터 상세항목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 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행정구역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동읍면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측정 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10 - 14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14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5874,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5833, 5779,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15 - 19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19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8504, 8433, 8724,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 – 24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(20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24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11428, 11462, 11666,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25 – 29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(25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29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11877, 11894, 11932,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︙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65 –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(65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7695, 7720, 7680,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65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100+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이상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214, 215, 220,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8" name="직사각형 27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1" name="이등변 삼각형 30"/>
            <p:cNvSpPr/>
            <p:nvPr/>
          </p:nvSpPr>
          <p:spPr>
            <a:xfrm>
              <a:off x="185564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67384" y="2957452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</a:t>
            </a:r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검증 결과서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68638" y="2530380"/>
            <a:ext cx="12009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03</a:t>
            </a:r>
            <a:endParaRPr lang="ko-KR" altLang="en-US" sz="7200" dirty="0"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17</a:t>
            </a:fld>
            <a:endParaRPr 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32040" y="405848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</a:t>
            </a:r>
            <a:r>
              <a:rPr lang="ko-KR" altLang="en-US" sz="12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연계안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최종 데이터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059" y="681545"/>
            <a:ext cx="3687667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31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18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799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연계안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52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54" name="직사각형 5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56" name="이등변 삼각형 55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67544" y="1772816"/>
            <a:ext cx="8234790" cy="3584666"/>
            <a:chOff x="467544" y="1905257"/>
            <a:chExt cx="8234790" cy="3584666"/>
          </a:xfrm>
        </p:grpSpPr>
        <p:grpSp>
          <p:nvGrpSpPr>
            <p:cNvPr id="55" name="그룹 54"/>
            <p:cNvGrpSpPr/>
            <p:nvPr/>
          </p:nvGrpSpPr>
          <p:grpSpPr>
            <a:xfrm>
              <a:off x="467544" y="1905257"/>
              <a:ext cx="8234790" cy="3584666"/>
              <a:chOff x="467544" y="1905257"/>
              <a:chExt cx="8234790" cy="3584666"/>
            </a:xfrm>
          </p:grpSpPr>
          <p:pic>
            <p:nvPicPr>
              <p:cNvPr id="1026" name="Picture 2" descr="C:\Users\kitcoop\Desktop\2016_서울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7544" y="1916832"/>
                <a:ext cx="3759443" cy="3573091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Users\kitcoop\Desktop\2017_서울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60032" y="1905257"/>
                <a:ext cx="3842302" cy="3574800"/>
              </a:xfrm>
              <a:prstGeom prst="rect">
                <a:avLst/>
              </a:prstGeom>
              <a:noFill/>
            </p:spPr>
          </p:pic>
          <p:sp>
            <p:nvSpPr>
              <p:cNvPr id="53" name="오른쪽 화살표 52"/>
              <p:cNvSpPr/>
              <p:nvPr/>
            </p:nvSpPr>
            <p:spPr>
              <a:xfrm>
                <a:off x="4103948" y="3562921"/>
                <a:ext cx="936104" cy="442143"/>
              </a:xfrm>
              <a:prstGeom prst="rightArrow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5076056" y="3654041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강서구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364088" y="414908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양천구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292080" y="450912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구로구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68144" y="4149080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영등포구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24128" y="47251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금천구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300192" y="48775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관악구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00192" y="4437112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동작구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32240" y="4653136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서초구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308304" y="4581128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강남구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668344" y="4365104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송파구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84368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강동구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452320" y="393305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광진구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020272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성동구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080072" y="3501008"/>
              <a:ext cx="63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동대문구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524328" y="321297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중랑구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76256" y="314096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성북구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04248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강북구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380312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노원구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997122" y="23488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도봉구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16216" y="34295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종로구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2240" y="371761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중구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493066" y="40134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용산구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868144" y="371703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마포구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063576" y="3501008"/>
              <a:ext cx="720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서대문구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046885" y="306896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은평구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69435" y="3654041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강서구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957467" y="414908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양천구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85459" y="4509120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구로구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461523" y="4149080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영등포구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317507" y="47251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금천구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93571" y="4877544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관악구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893571" y="4437112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동작구</a:t>
              </a:r>
              <a:endPara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325619" y="4653136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서초구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901683" y="4581128"/>
              <a:ext cx="504056" cy="21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강남구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61723" y="4365104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송파구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477747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강동구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045699" y="393305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광진구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613651" y="38610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성동구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673451" y="3501008"/>
              <a:ext cx="6396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동대문구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117707" y="3212976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중랑구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469635" y="314096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성북구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397627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강북구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973691" y="278150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노원구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590501" y="23488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도봉구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09595" y="342958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종로구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325619" y="371761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중구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086445" y="4013448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용산구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61523" y="3717032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마포구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656955" y="3501008"/>
              <a:ext cx="720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서대문구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640264" y="3068960"/>
              <a:ext cx="5040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은평구</a:t>
              </a: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491880" y="1916832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2016</a:t>
            </a:r>
            <a:r>
              <a:rPr lang="ko-KR" altLang="en-US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년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956376" y="1916832"/>
            <a:ext cx="864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2017</a:t>
            </a:r>
            <a:r>
              <a:rPr lang="ko-KR" altLang="en-US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년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2622" y="5643578"/>
            <a:ext cx="8204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서울시 공공자전거는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450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5,600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(2016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에서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1,500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20,000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(2017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로 확대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본 연구는 서울시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 구 기준으로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2016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2017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서울시 공공자전거 이용 현황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데이터 병합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2174" y="1345156"/>
            <a:ext cx="359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공공자전거 이용 현황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19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805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연계안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60" name="직사각형 5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7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79" name="TextBox 78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65" name="이등변 삼각형 64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9221" y="1541437"/>
            <a:ext cx="8840054" cy="4911899"/>
            <a:chOff x="481305" y="1541437"/>
            <a:chExt cx="8840054" cy="4911899"/>
          </a:xfrm>
        </p:grpSpPr>
        <p:sp>
          <p:nvSpPr>
            <p:cNvPr id="28" name="직사각형 27"/>
            <p:cNvSpPr/>
            <p:nvPr/>
          </p:nvSpPr>
          <p:spPr>
            <a:xfrm>
              <a:off x="492478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1305" y="3046558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91202" y="3717033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88886" y="1541437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수집 데이터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0244" y="5849540"/>
              <a:ext cx="1656184" cy="436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오른쪽 화살표 101"/>
            <p:cNvSpPr/>
            <p:nvPr/>
          </p:nvSpPr>
          <p:spPr>
            <a:xfrm>
              <a:off x="2488530" y="2996952"/>
              <a:ext cx="4437092" cy="1440160"/>
            </a:xfrm>
            <a:prstGeom prst="rightArrow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5768" y="2380249"/>
              <a:ext cx="1728192" cy="584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직사각형 55"/>
            <p:cNvSpPr/>
            <p:nvPr/>
          </p:nvSpPr>
          <p:spPr>
            <a:xfrm>
              <a:off x="491202" y="2068643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1043" y="3389823"/>
              <a:ext cx="1800200" cy="255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3785" y="4051920"/>
              <a:ext cx="16954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482947" y="4622939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7343" y="4916242"/>
              <a:ext cx="1728192" cy="456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직사각형 69"/>
            <p:cNvSpPr/>
            <p:nvPr/>
          </p:nvSpPr>
          <p:spPr>
            <a:xfrm>
              <a:off x="493760" y="5415027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64008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860032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020272" y="1556792"/>
              <a:ext cx="1980000" cy="4896544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kern="0">
                <a:sym typeface="Arial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664008" y="1545641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변수 선택</a:t>
              </a:r>
              <a:r>
                <a:rPr lang="en-US" altLang="ko-KR" sz="12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파생변수 생성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862803" y="1551252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유무 파악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023043" y="1545641"/>
              <a:ext cx="1980000" cy="327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anchor="ctr"/>
            <a:lstStyle/>
            <a:p>
              <a:pPr algn="ctr" fontAlgn="auto">
                <a:spcBef>
                  <a:spcPts val="500"/>
                </a:spcBef>
                <a:buClr>
                  <a:srgbClr val="00A8CA">
                    <a:lumMod val="75000"/>
                  </a:srgbClr>
                </a:buClr>
                <a:buSzPct val="80000"/>
                <a:tabLst>
                  <a:tab pos="5670709" algn="l"/>
                </a:tabLst>
                <a:defRPr lang="ko-KR"/>
              </a:pP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병합</a:t>
              </a:r>
              <a:r>
                <a:rPr lang="en-US" altLang="ko-KR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보정 방법</a:t>
              </a:r>
              <a:endPara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680175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668661" y="3356992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99792" y="3561629"/>
              <a:ext cx="1935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초미세먼지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오존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이산화질소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산화탄소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아황산가스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670678" y="4104476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708177" y="4293096"/>
              <a:ext cx="19087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평균풍속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최대풍속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순간최고풍속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기온평균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강수일강수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습도평균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871546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88884" y="2402551"/>
              <a:ext cx="1938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전체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25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중에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2016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년도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14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0032" y="2924944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891163" y="3163034"/>
              <a:ext cx="18638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초미세먼지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오존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이산화질소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산화탄소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아황산가스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899548" y="4027130"/>
              <a:ext cx="18638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평균풍속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최대풍속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순간최고풍속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기온평균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강수일강수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습도평균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9473" y="3819699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65067" y="2269321"/>
              <a:ext cx="197500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대여소 그룹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area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 일자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/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대여건수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rentcnt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  <a:p>
              <a:endParaRPr lang="en-US" altLang="ko-KR" sz="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month, day, weekday,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dayofweek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파생변수 생성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675270" y="4869160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99792" y="5085184"/>
              <a:ext cx="1908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매매가격지수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아파트가격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2676829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99792" y="5881806"/>
              <a:ext cx="20122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10 - 14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세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~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65 – 69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세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FF0000"/>
                  </a:solidFill>
                  <a:latin typeface="+mj-ea"/>
                </a:rPr>
                <a:t>인구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파생변수 생성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860032" y="4858009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82334" y="5107250"/>
              <a:ext cx="1863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아파트가격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월에 따른 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860032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84670" y="5877272"/>
              <a:ext cx="1863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이구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월에 따른 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존재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031786" y="2060848"/>
              <a:ext cx="20409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공공자전거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이용 현황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049124" y="2227166"/>
              <a:ext cx="20377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Inner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area) 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서울시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11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병합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 별로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rentcnt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합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sym typeface="Wingdings" panose="05000000000000000000" pitchFamily="2" charset="2"/>
                </a:rPr>
                <a:t> -&gt;</a:t>
              </a:r>
              <a:endParaRPr lang="en-US" altLang="ko-KR" sz="1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11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개 구 별로 나눔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7020272" y="2924944"/>
              <a:ext cx="20473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대기환경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001036" y="3118430"/>
              <a:ext cx="21035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Inner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) -&gt;</a:t>
              </a: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k-nearest neighbors Regression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방법으로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보정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029713" y="3819699"/>
              <a:ext cx="1851616" cy="246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3.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구 별 날씨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020272" y="4846858"/>
              <a:ext cx="19575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아파트 매매가격지수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07849" y="5024091"/>
              <a:ext cx="2313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Full outer join (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조인키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: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날짜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)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-&gt; </a:t>
              </a:r>
            </a:p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일 별 </a:t>
              </a:r>
              <a:r>
                <a:rPr lang="ko-KR" altLang="en-US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결측값</a:t>
              </a:r>
              <a:r>
                <a:rPr lang="ko-KR" altLang="en-US" sz="1000" dirty="0" err="1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을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월 별 값으로 대체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020272" y="5528383"/>
              <a:ext cx="2066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서울시 읍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면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,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동 별 주민등록 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  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인구 데이터</a:t>
              </a:r>
              <a:endPara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804248" y="5909210"/>
            <a:ext cx="231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Full outer join 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조인키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날짜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-&gt; </a:t>
            </a:r>
          </a:p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일 별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000" dirty="0" err="1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월 별 값으로 대체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88952" y="4027130"/>
            <a:ext cx="2103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Inner join (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조인키 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날짜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 -&gt;</a:t>
            </a:r>
          </a:p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k-nearest neighbors Regression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방법으로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보정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01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</a:t>
            </a:fld>
            <a:endParaRPr lang="en-US" dirty="0"/>
          </a:p>
        </p:txBody>
      </p:sp>
      <p:pic>
        <p:nvPicPr>
          <p:cNvPr id="14" name="Picture 2" descr="C:\Users\kitcoop\Desktop\자전거명언.jp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013" y="643538"/>
            <a:ext cx="9154800" cy="584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710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303871" y="836712"/>
            <a:ext cx="2536272" cy="435025"/>
            <a:chOff x="3303871" y="836712"/>
            <a:chExt cx="2536272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303871" y="836712"/>
              <a:ext cx="2536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K-NN Regression Imputation</a:t>
              </a:r>
            </a:p>
          </p:txBody>
        </p:sp>
      </p:grpSp>
      <p:grpSp>
        <p:nvGrpSpPr>
          <p:cNvPr id="4" name="그룹 29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2" name="직사각형 41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6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7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4" name="이등변 삼각형 43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0" y="1340768"/>
            <a:ext cx="8967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데이터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존재 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예측하고자 하는 데이터로부터 가장 가까운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개의 이웃을 찾은 뒤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이들 이웃으로부터 예측하고자 하는 데이터의 분류를 정하여 값을 대체하는 방법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K-NN Regression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에서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K-NN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알고리즘은 연속 변수를 추정하는데 쓰임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n_neighbors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K,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교차검증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(k - fold cross validation)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 하기 위한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설정 필요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t="15646"/>
          <a:stretch>
            <a:fillRect/>
          </a:stretch>
        </p:blipFill>
        <p:spPr bwMode="auto">
          <a:xfrm>
            <a:off x="323528" y="3356992"/>
            <a:ext cx="433485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608512" y="2852936"/>
            <a:ext cx="47160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K-NN Regression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작동 원리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1.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추정하고자 하는 데이터로부터 분류된 데이터까지의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유클리드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거리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(default)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를 계산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2.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거리가 계산된 데이터를 오름차순으로 정렬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3. RMSE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에 기반한 최근접 이웃들을 발견하는데 최적의 수를 찾음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 과정은 교차검증을 통해 이루어짐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4. K-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최근접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다변량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이웃들에서 거리의 역수를 가중치로 한 가중 평균을 계산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8768" y="6093296"/>
            <a:ext cx="878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본 연구는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n_neighbors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3, k = 10 (10 – fold cross validation)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으로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결측값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보정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848" y="3902859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추정된 데이터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07704" y="371703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추정된 데이터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408712" y="6290698"/>
            <a:ext cx="28438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(2016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년 기상청 외 </a:t>
            </a: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빅데이터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분석 서비스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ko-KR" altLang="en-US" sz="1000" dirty="0"/>
          </a:p>
        </p:txBody>
      </p:sp>
      <p:sp>
        <p:nvSpPr>
          <p:cNvPr id="35" name="직사각형 34"/>
          <p:cNvSpPr/>
          <p:nvPr/>
        </p:nvSpPr>
        <p:spPr>
          <a:xfrm>
            <a:off x="1910999" y="2977207"/>
            <a:ext cx="1580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K-NN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Regression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21</a:t>
            </a:fld>
            <a:endParaRPr lang="en-US" dirty="0"/>
          </a:p>
        </p:txBody>
      </p:sp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7158" y="5607939"/>
            <a:ext cx="8535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7168,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변수의 총 개수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(p)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21 –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2(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날짜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, area)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19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구 별로 데이터를 나누어 분석 진행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Target Variable =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rentcnt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2" name="직사각형 41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4" name="이등변 삼각형 43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3973" y="1594895"/>
            <a:ext cx="9116054" cy="3922337"/>
            <a:chOff x="13973" y="1238563"/>
            <a:chExt cx="9116054" cy="3922337"/>
          </a:xfrm>
        </p:grpSpPr>
        <p:grpSp>
          <p:nvGrpSpPr>
            <p:cNvPr id="7" name="그룹 6"/>
            <p:cNvGrpSpPr/>
            <p:nvPr/>
          </p:nvGrpSpPr>
          <p:grpSpPr>
            <a:xfrm>
              <a:off x="13973" y="1652495"/>
              <a:ext cx="9116054" cy="3508405"/>
              <a:chOff x="13973" y="1652495"/>
              <a:chExt cx="9116054" cy="35084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3973" y="1652495"/>
                <a:ext cx="9116054" cy="3508405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262671" y="3894501"/>
                <a:ext cx="2182542" cy="1217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57569" y="2985801"/>
                <a:ext cx="2182542" cy="1217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89606" y="3633873"/>
                <a:ext cx="2085016" cy="1105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796135" y="4016215"/>
                <a:ext cx="1664119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943192" y="4016214"/>
                <a:ext cx="457566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511143" y="2731222"/>
                <a:ext cx="457566" cy="1312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380498" y="1268760"/>
              <a:ext cx="2160240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일 별 데이터 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= </a:t>
              </a: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해당 월 별 데이터</a:t>
              </a:r>
            </a:p>
          </p:txBody>
        </p:sp>
        <p:cxnSp>
          <p:nvCxnSpPr>
            <p:cNvPr id="61" name="직선 화살표 연결선 60"/>
            <p:cNvCxnSpPr>
              <a:stCxn id="33" idx="0"/>
            </p:cNvCxnSpPr>
            <p:nvPr/>
          </p:nvCxnSpPr>
          <p:spPr>
            <a:xfrm flipV="1">
              <a:off x="1348840" y="1556792"/>
              <a:ext cx="846896" cy="1429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32" idx="0"/>
            </p:cNvCxnSpPr>
            <p:nvPr/>
          </p:nvCxnSpPr>
          <p:spPr>
            <a:xfrm flipV="1">
              <a:off x="1353942" y="1556792"/>
              <a:ext cx="841794" cy="23377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38" idx="0"/>
            </p:cNvCxnSpPr>
            <p:nvPr/>
          </p:nvCxnSpPr>
          <p:spPr>
            <a:xfrm flipV="1">
              <a:off x="4739926" y="1484784"/>
              <a:ext cx="1344242" cy="12464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37" idx="0"/>
            </p:cNvCxnSpPr>
            <p:nvPr/>
          </p:nvCxnSpPr>
          <p:spPr>
            <a:xfrm flipV="1">
              <a:off x="5171975" y="1484784"/>
              <a:ext cx="912193" cy="2531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H="1" flipV="1">
              <a:off x="6084168" y="1484784"/>
              <a:ext cx="360040" cy="20882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 flipH="1" flipV="1">
              <a:off x="6084168" y="1484784"/>
              <a:ext cx="1152128" cy="2520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277947" y="1238563"/>
              <a:ext cx="1872208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K-NN Regression imputation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22</a:t>
            </a:fld>
            <a:endParaRPr lang="en-US" dirty="0"/>
          </a:p>
        </p:txBody>
      </p:sp>
      <p:graphicFrame>
        <p:nvGraphicFramePr>
          <p:cNvPr id="27" name="표 26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70963558"/>
              </p:ext>
            </p:extLst>
          </p:nvPr>
        </p:nvGraphicFramePr>
        <p:xfrm>
          <a:off x="768797" y="1612439"/>
          <a:ext cx="7606407" cy="42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63">
                  <a:extLst>
                    <a:ext uri="{9D8B030D-6E8A-4147-A177-3AD203B41FA5}"/>
                  </a:extLst>
                </a:gridCol>
                <a:gridCol w="1629881">
                  <a:extLst>
                    <a:ext uri="{9D8B030D-6E8A-4147-A177-3AD203B41FA5}"/>
                  </a:extLst>
                </a:gridCol>
                <a:gridCol w="662463">
                  <a:extLst>
                    <a:ext uri="{9D8B030D-6E8A-4147-A177-3AD203B41FA5}"/>
                  </a:extLst>
                </a:gridCol>
                <a:gridCol w="4489200">
                  <a:extLst>
                    <a:ext uri="{9D8B030D-6E8A-4147-A177-3AD203B41FA5}"/>
                  </a:extLst>
                </a:gridCol>
              </a:tblGrid>
              <a:tr h="3240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상세항목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2016-01-01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…, 2017-12-31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area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개 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광진구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마포구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rentcnt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공공자전거 대여 횟수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93, 33, 197,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인구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주민등록인구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~ 69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128540,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308607, 323075,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아파트가격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아파트 매매가격지수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94.5, 94,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93.4,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평균풍속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 풍속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ex) 0.3, 0.8, 1.5,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7.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최대풍속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최대 풍속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3, 2.7, 3.6,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순간최고풍속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순간최고 풍속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4.5, 3.9, 4.8,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기온평균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평균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기온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2.8, 2.1, 2.6,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10.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강수일강수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 강수량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0, 0, 0,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습도평균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평균 습도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66.9, 74.6, 74, …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2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3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23</a:t>
            </a:fld>
            <a:endParaRPr lang="en-US" dirty="0"/>
          </a:p>
        </p:txBody>
      </p:sp>
      <p:graphicFrame>
        <p:nvGraphicFramePr>
          <p:cNvPr id="27" name="표 26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6961909"/>
              </p:ext>
            </p:extLst>
          </p:nvPr>
        </p:nvGraphicFramePr>
        <p:xfrm>
          <a:off x="768835" y="1612439"/>
          <a:ext cx="760633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062">
                  <a:extLst>
                    <a:ext uri="{9D8B030D-6E8A-4147-A177-3AD203B41FA5}"/>
                  </a:extLst>
                </a:gridCol>
                <a:gridCol w="1630323">
                  <a:extLst>
                    <a:ext uri="{9D8B030D-6E8A-4147-A177-3AD203B41FA5}"/>
                  </a:extLst>
                </a:gridCol>
                <a:gridCol w="663350">
                  <a:extLst>
                    <a:ext uri="{9D8B030D-6E8A-4147-A177-3AD203B41FA5}"/>
                  </a:extLst>
                </a:gridCol>
                <a:gridCol w="4487595">
                  <a:extLst>
                    <a:ext uri="{9D8B030D-6E8A-4147-A177-3AD203B41FA5}"/>
                  </a:extLst>
                </a:gridCol>
              </a:tblGrid>
              <a:tr h="32400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상세항목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열이름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유형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12.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48, 58, 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13.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26, 40, 48,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14.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오존 수치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0.024, 0.003, 0.002,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/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15.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이산화질소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0.031, 0.051, 0.061,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16.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일산화탄소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0.5, 1, 1.1,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17.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연속형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defRPr lang="ko-KR" altLang="en-US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아황산가스 수치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0.005, 0.006, 0.007, …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18.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1, 2, …, 12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19.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day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1, 2, ..,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31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20.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weekday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평일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주말 여부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평일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1,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주말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0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21.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범주형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ex)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월요일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0 ~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일요일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: 6</a:t>
                      </a:r>
                      <a:endParaRPr lang="ko-KR" altLang="en-US" sz="12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6" marR="91446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99568" y="836712"/>
              <a:ext cx="1144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데이터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2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3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3571868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7158" y="5713511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11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개의 구 별로 데이터를 나누어 분석 하기로 함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분석 목적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구 별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rentcnt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를 예측하는 알고리즘 개발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24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932040" y="4130496"/>
            <a:ext cx="3960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산점도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히스토그램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상관 분석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탐색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3" y="681491"/>
            <a:ext cx="3687667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0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25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210365" y="83671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산점도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34753" y="1844824"/>
            <a:ext cx="8874495" cy="3841368"/>
            <a:chOff x="107505" y="1844824"/>
            <a:chExt cx="8874495" cy="38413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505" y="1844824"/>
              <a:ext cx="4410000" cy="384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844824"/>
              <a:ext cx="4410000" cy="384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직사각형 27"/>
          <p:cNvSpPr/>
          <p:nvPr/>
        </p:nvSpPr>
        <p:spPr>
          <a:xfrm>
            <a:off x="395536" y="2348880"/>
            <a:ext cx="432048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48457" y="2348880"/>
            <a:ext cx="432048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57158" y="5857527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latin typeface="+mj-ea"/>
                <a:ea typeface="+mj-ea"/>
              </a:rPr>
              <a:t>반응 변수와 설명 변수의 관계가 대부분 비선형 관계라는 것을 알 수 있음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26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30826" y="836712"/>
              <a:ext cx="10823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히스토그램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500" y="1442136"/>
            <a:ext cx="5753001" cy="50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27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30826" y="836712"/>
              <a:ext cx="10823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히스토그램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500" y="1442136"/>
            <a:ext cx="5753001" cy="50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28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798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상관관계 행렬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7158" y="5210616"/>
            <a:ext cx="8643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반응변수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rentcnt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와 나머지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설명변수와의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상관관계를 알아보기 위해 상관관계 행렬을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작성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대각성분을 기준으로 위쪽은 상관계수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아래쪽은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p-value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를 표시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추가적으로 변수 선택을 할 필요성이 보임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30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4" name="직사각형 4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7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6" name="이등변 삼각형 45"/>
            <p:cNvSpPr/>
            <p:nvPr/>
          </p:nvSpPr>
          <p:spPr>
            <a:xfrm>
              <a:off x="5308682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8600" y="1598603"/>
            <a:ext cx="9082206" cy="3345123"/>
            <a:chOff x="48600" y="1598603"/>
            <a:chExt cx="9082206" cy="3345123"/>
          </a:xfrm>
        </p:grpSpPr>
        <p:sp>
          <p:nvSpPr>
            <p:cNvPr id="24" name="TextBox 23"/>
            <p:cNvSpPr txBox="1"/>
            <p:nvPr/>
          </p:nvSpPr>
          <p:spPr>
            <a:xfrm>
              <a:off x="609002" y="469750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P-value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54542" y="1598603"/>
              <a:ext cx="23762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coefficient of correlation : </a:t>
              </a:r>
              <a:r>
                <a:rPr lang="en-US" altLang="ko-KR" sz="1000" dirty="0" err="1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pearson</a:t>
              </a:r>
              <a:r>
                <a:rPr lang="en-US" altLang="ko-KR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 </a:t>
              </a:r>
              <a:endPara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" y="1877647"/>
              <a:ext cx="9046800" cy="2847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2492785" y="2541754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40289" y="2530177"/>
              <a:ext cx="396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46829" y="335699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480256" y="3765890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036633" y="3357024"/>
              <a:ext cx="396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480256" y="2553329"/>
              <a:ext cx="396000" cy="3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08097" y="227687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478933" y="3501008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371295" y="2409313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726637" y="4437112"/>
              <a:ext cx="39600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29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716015" y="4130496"/>
            <a:ext cx="4424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 시나리오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변수 선택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모델링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데이터 분석 보고서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68269"/>
            <a:ext cx="3323620" cy="58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03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76056" y="2199869"/>
            <a:ext cx="25490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01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분석개요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02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정의서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03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검증 결과서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04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탐색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05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데이터 분석 보고서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06     </a:t>
            </a:r>
            <a:r>
              <a:rPr lang="ko-KR" altLang="en-US" sz="16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결론</a:t>
            </a:r>
            <a:endParaRPr lang="en-US" altLang="ko-KR" sz="16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8124" y="3208020"/>
            <a:ext cx="329699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313131"/>
                </a:solidFill>
                <a:latin typeface="+mn-ea"/>
              </a:rPr>
              <a:t>CONTENTS</a:t>
            </a:r>
          </a:p>
        </p:txBody>
      </p:sp>
      <p:grpSp>
        <p:nvGrpSpPr>
          <p:cNvPr id="2" name="그룹 1"/>
          <p:cNvGrpSpPr/>
          <p:nvPr/>
        </p:nvGrpSpPr>
        <p:grpSpPr>
          <a:xfrm rot="16200000">
            <a:off x="2793304" y="3551512"/>
            <a:ext cx="3701408" cy="144016"/>
            <a:chOff x="3754393" y="1302227"/>
            <a:chExt cx="1635213" cy="127248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3754393" y="1302227"/>
              <a:ext cx="163521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31313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이등변 삼각형 56"/>
            <p:cNvSpPr/>
            <p:nvPr/>
          </p:nvSpPr>
          <p:spPr>
            <a:xfrm flipV="1">
              <a:off x="4508375" y="1302227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원형 59"/>
          <p:cNvSpPr/>
          <p:nvPr/>
        </p:nvSpPr>
        <p:spPr>
          <a:xfrm flipV="1">
            <a:off x="1043608" y="3342556"/>
            <a:ext cx="115444" cy="115444"/>
          </a:xfrm>
          <a:prstGeom prst="pie">
            <a:avLst/>
          </a:pr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10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09806" y="836712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시나리오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5" name="직사각형 2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0" name="이등변 삼각형 29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92478" y="1556792"/>
            <a:ext cx="1980000" cy="489654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81305" y="3046558"/>
            <a:ext cx="20473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구 별 대기환경 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202" y="3717033"/>
            <a:ext cx="1851616" cy="2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3.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구 별 날씨 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88886" y="1541437"/>
            <a:ext cx="1980000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ash"/>
          </a:ln>
        </p:spPr>
        <p:txBody>
          <a:bodyPr anchor="ctr"/>
          <a:lstStyle/>
          <a:p>
            <a:pPr algn="ctr" fontAlgn="auto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ko-KR" altLang="en-US" sz="12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외부 </a:t>
            </a: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자료 수집</a:t>
            </a:r>
            <a:endParaRPr lang="ko-KR" altLang="en-US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244" y="5849540"/>
            <a:ext cx="1656184" cy="43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직사각형 23"/>
          <p:cNvSpPr/>
          <p:nvPr/>
        </p:nvSpPr>
        <p:spPr>
          <a:xfrm>
            <a:off x="2771800" y="1772816"/>
            <a:ext cx="1440000" cy="4680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b="1" kern="0" dirty="0">
              <a:latin typeface="+mn-ea"/>
              <a:sym typeface="Arial"/>
            </a:endParaRPr>
          </a:p>
        </p:txBody>
      </p:sp>
      <p:cxnSp>
        <p:nvCxnSpPr>
          <p:cNvPr id="61" name="꺾인 연결선 60"/>
          <p:cNvCxnSpPr/>
          <p:nvPr/>
        </p:nvCxnSpPr>
        <p:spPr>
          <a:xfrm rot="16200000" flipH="1">
            <a:off x="5381526" y="2530649"/>
            <a:ext cx="363538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771800" y="1772816"/>
            <a:ext cx="1440160" cy="1841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kern="0" dirty="0" smtClean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kern="0" dirty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b="1" kern="0" dirty="0">
              <a:solidFill>
                <a:schemeClr val="bg1"/>
              </a:solidFill>
              <a:latin typeface="+mn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데이터 병합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(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서울시 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11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개 구에 대한 공공자전거 대여 횟수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)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데이터 전처리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(</a:t>
            </a:r>
            <a:r>
              <a:rPr lang="ko-KR" altLang="en-US" sz="9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결측값</a:t>
            </a: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보정</a:t>
            </a: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)</a:t>
            </a: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90157" y="2839467"/>
            <a:ext cx="1944688" cy="517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변수 선택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stepwise selection 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590157" y="4077072"/>
            <a:ext cx="1970088" cy="1408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모델링</a:t>
            </a:r>
            <a:endParaRPr lang="en-US" altLang="ko-KR" sz="9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marL="128588" indent="-128588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endParaRPr lang="en-US" altLang="ko-KR" sz="9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LASSO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Ridge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Elastic net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sym typeface="Arial"/>
              </a:rPr>
              <a:t> Decision Tree</a:t>
            </a:r>
            <a:endParaRPr lang="en-US" altLang="ko-KR" sz="9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SVR(Support Vector Regression)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 Random Forest</a:t>
            </a:r>
          </a:p>
          <a:p>
            <a:pPr latinLnBrk="0">
              <a:buClr>
                <a:srgbClr val="007E97"/>
              </a:buClr>
              <a:buSzPct val="80000"/>
              <a:buFont typeface="+mj-lt"/>
              <a:buAutoNum type="arabicPeriod"/>
              <a:tabLst>
                <a:tab pos="4233863" algn="l"/>
              </a:tabLst>
              <a:defRPr/>
            </a:pPr>
            <a:r>
              <a:rPr lang="en-US" altLang="ko-KR" sz="9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Gradient Boosting</a:t>
            </a:r>
            <a:endParaRPr lang="en-US" altLang="ko-KR" sz="9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cxnSp>
        <p:nvCxnSpPr>
          <p:cNvPr id="82" name="꺾인 연결선 72"/>
          <p:cNvCxnSpPr/>
          <p:nvPr/>
        </p:nvCxnSpPr>
        <p:spPr>
          <a:xfrm rot="16200000" flipH="1">
            <a:off x="5406926" y="3632671"/>
            <a:ext cx="312737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직사각형 21"/>
          <p:cNvSpPr/>
          <p:nvPr/>
        </p:nvSpPr>
        <p:spPr>
          <a:xfrm>
            <a:off x="6938670" y="1772815"/>
            <a:ext cx="1724025" cy="4680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128645" y="1438484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1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206765" y="1438484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2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444766" y="1438076"/>
            <a:ext cx="7232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buClr>
                <a:srgbClr val="00A8CA">
                  <a:lumMod val="75000"/>
                </a:srgbClr>
              </a:buClr>
              <a:buSzPct val="80000"/>
              <a:tabLst>
                <a:tab pos="5670709" algn="l"/>
              </a:tabLst>
              <a:defRPr lang="ko-KR"/>
            </a:pPr>
            <a:r>
              <a:rPr lang="en-US" altLang="ko-KR" sz="15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step 3</a:t>
            </a:r>
            <a:endParaRPr lang="ko-KR" altLang="en-US" sz="1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cxnSp>
        <p:nvCxnSpPr>
          <p:cNvPr id="99" name="꺾인 연결선 72"/>
          <p:cNvCxnSpPr/>
          <p:nvPr/>
        </p:nvCxnSpPr>
        <p:spPr>
          <a:xfrm rot="16200000" flipH="1">
            <a:off x="3030304" y="4347152"/>
            <a:ext cx="900000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오른쪽 화살표 101"/>
          <p:cNvSpPr/>
          <p:nvPr/>
        </p:nvSpPr>
        <p:spPr>
          <a:xfrm>
            <a:off x="2488530" y="2996952"/>
            <a:ext cx="4437092" cy="1440160"/>
          </a:xfrm>
          <a:prstGeom prst="rightArrow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꺾인 연결선 72"/>
          <p:cNvCxnSpPr/>
          <p:nvPr/>
        </p:nvCxnSpPr>
        <p:spPr>
          <a:xfrm rot="16200000" flipH="1">
            <a:off x="7263851" y="3680969"/>
            <a:ext cx="1080000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4597236" y="1772816"/>
            <a:ext cx="1944688" cy="517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EDA </a:t>
            </a:r>
          </a:p>
          <a:p>
            <a:pPr marL="128588" indent="-128588" algn="ctr" fontAlgn="auto" latinLnBrk="0">
              <a:spcBef>
                <a:spcPts val="0"/>
              </a:spcBef>
              <a:spcAft>
                <a:spcPts val="0"/>
              </a:spcAft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산점도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히스토그램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  <a:sym typeface="Arial"/>
              </a:rPr>
              <a:t>상관분석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042574" y="2562994"/>
            <a:ext cx="1529218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latinLnBrk="0"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최종 예측 모델 선정</a:t>
            </a:r>
            <a:endParaRPr lang="en-US" altLang="ko-KR" sz="10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768" y="2380249"/>
            <a:ext cx="1728192" cy="58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직사각형 55"/>
          <p:cNvSpPr/>
          <p:nvPr/>
        </p:nvSpPr>
        <p:spPr>
          <a:xfrm>
            <a:off x="491202" y="2068643"/>
            <a:ext cx="20409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공공자전거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이용 현황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794950" y="5157312"/>
            <a:ext cx="1397387" cy="1080000"/>
            <a:chOff x="2639359" y="4653256"/>
            <a:chExt cx="1397387" cy="1080000"/>
          </a:xfrm>
        </p:grpSpPr>
        <p:pic>
          <p:nvPicPr>
            <p:cNvPr id="44034" name="Picture 2" descr="폴더 아이콘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39359" y="4653256"/>
              <a:ext cx="1397387" cy="1080000"/>
            </a:xfrm>
            <a:prstGeom prst="rect">
              <a:avLst/>
            </a:prstGeom>
            <a:noFill/>
          </p:spPr>
        </p:pic>
        <p:sp>
          <p:nvSpPr>
            <p:cNvPr id="98" name="직사각형 91"/>
            <p:cNvSpPr>
              <a:spLocks noChangeArrowheads="1"/>
            </p:cNvSpPr>
            <p:nvPr/>
          </p:nvSpPr>
          <p:spPr bwMode="auto">
            <a:xfrm>
              <a:off x="2807897" y="5131484"/>
              <a:ext cx="117390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28588" indent="-128588" latinLnBrk="0">
                <a:buClr>
                  <a:srgbClr val="007E97"/>
                </a:buClr>
                <a:buSzPct val="80000"/>
                <a:tabLst>
                  <a:tab pos="4233863" algn="l"/>
                </a:tabLst>
                <a:defRPr/>
              </a:pPr>
              <a:r>
                <a:rPr lang="ko-KR" altLang="en-US" sz="10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latin typeface="+mj-ea"/>
                  <a:ea typeface="+mj-ea"/>
                  <a:sym typeface="Arial"/>
                </a:rPr>
                <a:t>최종 데이터 셋</a:t>
              </a:r>
            </a:p>
          </p:txBody>
        </p:sp>
      </p:grp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043" y="3389823"/>
            <a:ext cx="1800200" cy="25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785" y="4051920"/>
            <a:ext cx="1695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직사각형 67"/>
          <p:cNvSpPr/>
          <p:nvPr/>
        </p:nvSpPr>
        <p:spPr>
          <a:xfrm>
            <a:off x="482947" y="4622939"/>
            <a:ext cx="1957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4.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아파트 매매가격지수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7343" y="4916242"/>
            <a:ext cx="1728192" cy="45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직사각형 69"/>
          <p:cNvSpPr/>
          <p:nvPr/>
        </p:nvSpPr>
        <p:spPr>
          <a:xfrm>
            <a:off x="493760" y="5415027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5.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서울시 읍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면</a:t>
            </a:r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동 별 주민등록 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r>
              <a:rPr lang="en-US" altLang="ko-KR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  </a:t>
            </a: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인구데이터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42574" y="4365104"/>
            <a:ext cx="1529218" cy="72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8588" indent="-128588" algn="ctr" latinLnBrk="0">
              <a:buClr>
                <a:srgbClr val="007E97"/>
              </a:buClr>
              <a:buSzPct val="80000"/>
              <a:buFont typeface="Arial" panose="020B0604020202020204" pitchFamily="34" charset="0"/>
              <a:buChar char="•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결과 활용 방안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  <a:p>
            <a:pPr marL="128588" indent="-128588" algn="ctr" latinLnBrk="0"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서비스 활용방안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  <a:p>
            <a:pPr marL="128588" indent="-128588" algn="ctr" latinLnBrk="0">
              <a:buClr>
                <a:srgbClr val="007E97"/>
              </a:buClr>
              <a:buSzPct val="80000"/>
              <a:tabLst>
                <a:tab pos="4233863" algn="l"/>
              </a:tabLst>
              <a:defRPr/>
            </a:pPr>
            <a:r>
              <a:rPr lang="ko-KR" altLang="en-US" sz="1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chemeClr val="tx1"/>
                </a:solidFill>
                <a:latin typeface="+mn-ea"/>
                <a:sym typeface="Arial"/>
              </a:rPr>
              <a:t>서비스 기대효과</a:t>
            </a:r>
            <a:endParaRPr lang="en-US" altLang="ko-KR" sz="1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chemeClr val="tx1"/>
              </a:solidFill>
              <a:latin typeface="+mn-ea"/>
              <a:sym typeface="Arial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3090" y="1988840"/>
            <a:ext cx="1235711" cy="390793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4611317" y="5700565"/>
            <a:ext cx="1988482" cy="608755"/>
            <a:chOff x="4611317" y="5700565"/>
            <a:chExt cx="1988482" cy="6087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11317" y="5700565"/>
              <a:ext cx="608755" cy="608755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64088" y="5805264"/>
              <a:ext cx="1235711" cy="390793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6948264" y="5700565"/>
            <a:ext cx="1700450" cy="536747"/>
            <a:chOff x="6831990" y="5733256"/>
            <a:chExt cx="1988482" cy="608755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31990" y="5733256"/>
              <a:ext cx="608755" cy="608755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84761" y="5837955"/>
              <a:ext cx="1235711" cy="39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31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89343" y="836712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변수 선택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0" y="1219902"/>
            <a:ext cx="83914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전체 설명변수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(18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Stepwise selection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방법으로 변수 선택 과정 진행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(AIC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값이 가장 낮은 기준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각 설명변수마다 단위가 다르기 때문에 척도화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(scaling)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및 중심화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(centering)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작업 선행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23000" y="1928407"/>
          <a:ext cx="8298000" cy="45338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2000"/>
                <a:gridCol w="396000"/>
                <a:gridCol w="6480000"/>
                <a:gridCol w="72000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n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최종 선택된 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AIC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광진구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-1015.81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534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-645.45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12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마포구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-853.47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12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(11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-920.28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성동구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순간최고풍속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-923.06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양천구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-535.6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영등포구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729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순간최고풍속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(14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-1080.28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용산구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531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month, weekday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(13</a:t>
                      </a:r>
                      <a:r>
                        <a:rPr lang="ko-KR" altLang="en-US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-638.53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은평구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461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-733.49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731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-905.63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730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인구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아파트가격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평균풍속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최대풍속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기온평균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강수일강수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습도평균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초미세먼지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오존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이산화질소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아황산가스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, day, weekday 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(14</a:t>
                      </a:r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개 선택</a:t>
                      </a:r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-1101.2</a:t>
                      </a:r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5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6" name="직사각형 3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3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5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8" name="이등변 삼각형 37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32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210368" y="83671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모델링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6980" y="1315060"/>
            <a:ext cx="87870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분석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Tool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 R studio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5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날짜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area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 제외하고 나머지 변수 모두 사용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(19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  <a:p>
            <a:endParaRPr lang="en-US" altLang="ko-KR" sz="5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교차검증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(cross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validation )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K =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10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단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Random Forest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제외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why? 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Out-of-Bag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과정 교차검증과 유사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)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18986898"/>
              </p:ext>
            </p:extLst>
          </p:nvPr>
        </p:nvGraphicFramePr>
        <p:xfrm>
          <a:off x="1292853" y="2290152"/>
          <a:ext cx="6558294" cy="394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893"/>
                <a:gridCol w="1364615"/>
                <a:gridCol w="287878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Model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package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Tuning parameter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Lasso, Ridge, Elastic Net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glmnet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alpha = 1 (Lasso)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          0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(Ridge)</a:t>
                      </a:r>
                    </a:p>
                    <a:p>
                      <a:pPr algn="l" latinLnBrk="1"/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          0.5 (Elastic Net)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lambda = lambda.min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Random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Forest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randomForest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ntree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5000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sample size = default</a:t>
                      </a: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maxnodes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default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Support Vector </a:t>
                      </a:r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Regressor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e1071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kernel = radial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Decision Tree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tree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prune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tree (best = ?)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Boosting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caret,</a:t>
                      </a:r>
                    </a:p>
                    <a:p>
                      <a:pPr algn="ctr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gbm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distribution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gaussian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n.trees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?</a:t>
                      </a:r>
                    </a:p>
                    <a:p>
                      <a:pPr algn="l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shrinkage = ?</a:t>
                      </a: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interaction.depth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 ?</a:t>
                      </a:r>
                    </a:p>
                    <a:p>
                      <a:pPr algn="l" latinLnBrk="1"/>
                      <a:r>
                        <a:rPr lang="en-US" altLang="ko-KR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n.minobsinnode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=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?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33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492227" y="836712"/>
            <a:ext cx="2159567" cy="435025"/>
            <a:chOff x="3492227" y="836712"/>
            <a:chExt cx="2159567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2227" y="836712"/>
              <a:ext cx="21595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Lasso, Ridge, Elastic Net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6981" y="1538208"/>
            <a:ext cx="86439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Lasso : </a:t>
            </a:r>
            <a:r>
              <a:rPr lang="ko-KR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통계 모델의 예측 정확도와 해석 가능성을 높이기 위해 변수 선택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</a:t>
            </a:r>
            <a:r>
              <a:rPr lang="ko-KR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정규화를 수행하는 회귀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 Ridge :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기존 선형 회귀의 과대 적합을 일부 해소시킬 수 있는 모델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다중공선성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제거하기 위하여 쓰임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/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3. Elastic Net : Lasso, Ridge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선형 결합을 통해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패널티를 해소하는 정규화 된 회귀 모델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4400" indent="-284400"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최적화 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lambda(min lambda)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값을 찾기 위해 다음과 같은 작업 수행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40247" y="3528930"/>
            <a:ext cx="8663506" cy="2780390"/>
            <a:chOff x="228974" y="2493168"/>
            <a:chExt cx="8663506" cy="2780390"/>
          </a:xfrm>
        </p:grpSpPr>
        <p:sp>
          <p:nvSpPr>
            <p:cNvPr id="45" name="TextBox 44"/>
            <p:cNvSpPr txBox="1"/>
            <p:nvPr/>
          </p:nvSpPr>
          <p:spPr>
            <a:xfrm>
              <a:off x="1313184" y="4965781"/>
              <a:ext cx="72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46685" y="4950185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Ridge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01816" y="4941168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Elastic Net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974" y="2493168"/>
              <a:ext cx="2777429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7419" y="2493168"/>
              <a:ext cx="2829583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6958" y="2493168"/>
              <a:ext cx="2875522" cy="24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225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34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492227" y="836712"/>
            <a:ext cx="2159567" cy="435025"/>
            <a:chOff x="3492227" y="836712"/>
            <a:chExt cx="2159567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2227" y="836712"/>
              <a:ext cx="21595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Lasso, Ridge, Elastic Net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6981" y="1538208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 : lambda = lambda.min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으로 추정된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beta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값은 아래와 같음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Lasso, Elastic Net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은 변수 선택 기능 존재</a:t>
            </a:r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9045" y="5445224"/>
            <a:ext cx="86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: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추정된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beta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값이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0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이라는 의미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(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변수의 유의성 판단은 신뢰구간을 통해 가설검정 과정을 거쳐야 함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84855" y="2564904"/>
            <a:ext cx="8574290" cy="2540025"/>
            <a:chOff x="251520" y="2492896"/>
            <a:chExt cx="8574290" cy="2540025"/>
          </a:xfrm>
        </p:grpSpPr>
        <p:sp>
          <p:nvSpPr>
            <p:cNvPr id="27" name="TextBox 26"/>
            <p:cNvSpPr txBox="1"/>
            <p:nvPr/>
          </p:nvSpPr>
          <p:spPr>
            <a:xfrm>
              <a:off x="755576" y="472514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Lasso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63888" y="4725144"/>
              <a:ext cx="187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Ridge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192" y="4725144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Elastic Net - lambda.min</a:t>
              </a:r>
              <a:endPara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2492896"/>
              <a:ext cx="2836800" cy="2192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2982" y="2504471"/>
              <a:ext cx="2836800" cy="218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89010" y="2499481"/>
              <a:ext cx="2836800" cy="221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32251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35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60602" y="836712"/>
              <a:ext cx="14228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Random Forest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809" y="2399878"/>
            <a:ext cx="8844383" cy="3981450"/>
            <a:chOff x="251992" y="1844824"/>
            <a:chExt cx="8844383" cy="398145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992" y="2222093"/>
              <a:ext cx="4248000" cy="3583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844824"/>
              <a:ext cx="4524375" cy="398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4560425" y="2446596"/>
              <a:ext cx="4248472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6981" y="1340768"/>
            <a:ext cx="86439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조금씩 다른 여러 결정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트리의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묶음을 통해 평균적 예측을 수행하는 기법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트리 모델의 예측 성능이 유지되면서 과대적합을 줄일 수 있는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Tuning parameter :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ntree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= 5000,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sample size = default,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maxnodes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default</a:t>
            </a:r>
            <a:endParaRPr lang="ko-KR" altLang="en-US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36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98315" y="836712"/>
            <a:ext cx="1747401" cy="435025"/>
            <a:chOff x="3698315" y="836712"/>
            <a:chExt cx="1747401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98315" y="836712"/>
              <a:ext cx="17474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SVR, Decision Tree</a:t>
              </a: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9090792"/>
              </p:ext>
            </p:extLst>
          </p:nvPr>
        </p:nvGraphicFramePr>
        <p:xfrm>
          <a:off x="4832355" y="1628800"/>
          <a:ext cx="3916109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534"/>
                <a:gridCol w="1425575"/>
              </a:tblGrid>
              <a:tr h="2983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Parameters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SVM-Type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eps-regression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SVM-Kernel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Radial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cost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gamma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0.07692308 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epsilon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0.1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Number of Support Vectors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475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2009" y="3861048"/>
            <a:ext cx="25557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2.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Decision Tree</a:t>
            </a: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어떤 항목에 대한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관측값과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목표값을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연결하는 예측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모델의 시각화가 쉽고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 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가독성이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높음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최적의 트리 개수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= 9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Prune Tree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통해 결과 도출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084" y="1611377"/>
            <a:ext cx="4690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SVR (Support Vector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Regresson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)</a:t>
            </a:r>
          </a:p>
          <a:p>
            <a:pPr marL="342900" indent="-342900"/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kNN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과 선형회귀 모델링 기법이 적용된 모델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비선형 예측을 위해서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Kernel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함수 사용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저차원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고차원 데이터 모두 잘 동작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다음과 같이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과정을 시행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555776" y="3933336"/>
            <a:ext cx="6524389" cy="2520000"/>
            <a:chOff x="2555776" y="3933336"/>
            <a:chExt cx="6524389" cy="25200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3933336"/>
              <a:ext cx="2949065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52120" y="3933336"/>
              <a:ext cx="3428045" cy="252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오른쪽 화살표 27"/>
            <p:cNvSpPr/>
            <p:nvPr/>
          </p:nvSpPr>
          <p:spPr>
            <a:xfrm>
              <a:off x="5364088" y="4869160"/>
              <a:ext cx="504056" cy="504056"/>
            </a:xfrm>
            <a:prstGeom prst="rightArrow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139952" y="2420888"/>
            <a:ext cx="504056" cy="504056"/>
          </a:xfrm>
          <a:prstGeom prst="rightArrow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37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40690" y="836712"/>
            <a:ext cx="1662636" cy="435025"/>
            <a:chOff x="3740690" y="836712"/>
            <a:chExt cx="1662636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740690" y="836712"/>
              <a:ext cx="16626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</a:rPr>
                <a:t>Gradient Boosting</a:t>
              </a:r>
              <a:endPara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9" name="직사각형 28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3" name="이등변 삼각형 32"/>
            <p:cNvSpPr/>
            <p:nvPr/>
          </p:nvSpPr>
          <p:spPr>
            <a:xfrm>
              <a:off x="6876256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528" y="1375493"/>
            <a:ext cx="8568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여러 개의 결정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트리를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묶어 강력한 모델을 만드는 앙상블 기법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이전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트리의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오차를 보완하는 방식을 통해 순차적으로 트리 생성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distribution =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gaussian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n.trees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150,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interaction.depth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3, shrinkage = 0.1,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n.minobsinnode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= 10 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3" y="2732670"/>
            <a:ext cx="6537383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그룹 51"/>
          <p:cNvGrpSpPr/>
          <p:nvPr/>
        </p:nvGrpSpPr>
        <p:grpSpPr>
          <a:xfrm>
            <a:off x="4572000" y="3356992"/>
            <a:ext cx="4427984" cy="2376264"/>
            <a:chOff x="4716016" y="3734656"/>
            <a:chExt cx="4176464" cy="2142616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7625" y="3734656"/>
              <a:ext cx="1768751" cy="2134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77124" y="3742295"/>
              <a:ext cx="2415356" cy="2134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4716016" y="3865121"/>
              <a:ext cx="1796493" cy="4880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860032" y="2720495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Tuning parameter</a:t>
            </a:r>
            <a:endParaRPr lang="ko-KR" altLang="en-US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6176878"/>
            <a:ext cx="6588224" cy="276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0221" y="5361641"/>
            <a:ext cx="43200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96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0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801073" y="309309"/>
            <a:ext cx="2339752" cy="0"/>
          </a:xfrm>
          <a:prstGeom prst="line">
            <a:avLst/>
          </a:prstGeom>
          <a:ln>
            <a:solidFill>
              <a:srgbClr val="F3F3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38</a:t>
            </a:fld>
            <a:endParaRPr 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21" name="직사각형 20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1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13" y="676389"/>
            <a:ext cx="5810400" cy="58104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8638" y="2530380"/>
            <a:ext cx="13035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7200" dirty="0"/>
          </a:p>
        </p:txBody>
      </p:sp>
      <p:sp>
        <p:nvSpPr>
          <p:cNvPr id="10" name="직사각형 9"/>
          <p:cNvSpPr/>
          <p:nvPr/>
        </p:nvSpPr>
        <p:spPr>
          <a:xfrm>
            <a:off x="4932040" y="4130496"/>
            <a:ext cx="3960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최종 예측 모형 선정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/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서비스 활용방안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서비스 기대효과</a:t>
            </a: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한계점 및 제언</a:t>
            </a:r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51099" y="3028890"/>
            <a:ext cx="3057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결론</a:t>
            </a:r>
            <a:endParaRPr lang="en-US" altLang="ko-KR" sz="2000" dirty="0" smtClean="0">
              <a:ln>
                <a:solidFill>
                  <a:srgbClr val="313131">
                    <a:alpha val="31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7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39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67762" y="836712"/>
            <a:ext cx="1808508" cy="435025"/>
            <a:chOff x="3667762" y="836712"/>
            <a:chExt cx="1808508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67762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예측 모형 선정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36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4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6981" y="1412776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최종 예측 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 선정하기 위해</a:t>
            </a:r>
            <a:r>
              <a: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 7</a:t>
            </a:r>
            <a:r>
              <a:rPr lang="ko-KR" altLang="en-US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개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모형을 비교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모형을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train set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을 토대로 예측하여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test set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과 비교하여 구한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RMSE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가 낮은 값을 예측 모형으로 선정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  <p:pic>
        <p:nvPicPr>
          <p:cNvPr id="6147" name="Picture 3" descr="C:\Users\kitcoop\Desktop\result.png"/>
          <p:cNvPicPr>
            <a:picLocks noChangeAspect="1" noChangeArrowheads="1"/>
          </p:cNvPicPr>
          <p:nvPr/>
        </p:nvPicPr>
        <p:blipFill>
          <a:blip r:embed="rId3" cstate="print"/>
          <a:srcRect l="7087" t="7447" r="9439"/>
          <a:stretch>
            <a:fillRect/>
          </a:stretch>
        </p:blipFill>
        <p:spPr bwMode="auto">
          <a:xfrm>
            <a:off x="1788983" y="2170619"/>
            <a:ext cx="5566035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F3F3F3">
                    <a:alpha val="31000"/>
                  </a:srgbClr>
                </a:solidFill>
              </a:ln>
              <a:solidFill>
                <a:srgbClr val="F3F3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</a:t>
            </a:fld>
            <a:endParaRPr 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0" y="-2070"/>
            <a:ext cx="9144000" cy="622758"/>
            <a:chOff x="0" y="-2070"/>
            <a:chExt cx="9144000" cy="622758"/>
          </a:xfrm>
        </p:grpSpPr>
        <p:sp>
          <p:nvSpPr>
            <p:cNvPr id="16" name="직사각형 1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서울시 공공자전거 수요 예측</a:t>
              </a:r>
              <a:endParaRPr lang="ko-KR" altLang="en-US" sz="1400" b="1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5" name="직선 연결선 24"/>
            <p:cNvCxnSpPr>
              <a:endCxn id="16" idx="1"/>
            </p:cNvCxnSpPr>
            <p:nvPr/>
          </p:nvCxnSpPr>
          <p:spPr>
            <a:xfrm flipH="1">
              <a:off x="0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6948504" y="309309"/>
              <a:ext cx="2160000" cy="0"/>
            </a:xfrm>
            <a:prstGeom prst="line">
              <a:avLst/>
            </a:prstGeom>
            <a:ln>
              <a:solidFill>
                <a:srgbClr val="F3F3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92" y="681525"/>
            <a:ext cx="5809911" cy="58099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8638" y="2530380"/>
            <a:ext cx="12009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01</a:t>
            </a:r>
            <a:endParaRPr lang="ko-KR" altLang="en-US" sz="72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2040" y="4058488"/>
            <a:ext cx="29962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effectLst/>
                <a:latin typeface="+mn-ea"/>
              </a:rPr>
              <a:t>분석 목적 및 필요성</a:t>
            </a:r>
            <a:endParaRPr lang="en-US" altLang="ko-KR" sz="12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effectLst/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67275" y="3706897"/>
            <a:ext cx="4286250" cy="127000"/>
          </a:xfrm>
          <a:custGeom>
            <a:avLst/>
            <a:gdLst>
              <a:gd name="connsiteX0" fmla="*/ 76200 w 4286250"/>
              <a:gd name="connsiteY0" fmla="*/ 6350 h 127000"/>
              <a:gd name="connsiteX1" fmla="*/ 0 w 4286250"/>
              <a:gd name="connsiteY1" fmla="*/ 127000 h 127000"/>
              <a:gd name="connsiteX2" fmla="*/ 4286250 w 4286250"/>
              <a:gd name="connsiteY2" fmla="*/ 127000 h 127000"/>
              <a:gd name="connsiteX3" fmla="*/ 4286250 w 4286250"/>
              <a:gd name="connsiteY3" fmla="*/ 0 h 127000"/>
              <a:gd name="connsiteX4" fmla="*/ 76200 w 4286250"/>
              <a:gd name="connsiteY4" fmla="*/ 63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127000">
                <a:moveTo>
                  <a:pt x="76200" y="6350"/>
                </a:moveTo>
                <a:lnTo>
                  <a:pt x="0" y="127000"/>
                </a:lnTo>
                <a:lnTo>
                  <a:pt x="4286250" y="127000"/>
                </a:lnTo>
                <a:lnTo>
                  <a:pt x="4286250" y="0"/>
                </a:lnTo>
                <a:lnTo>
                  <a:pt x="76200" y="6350"/>
                </a:lnTo>
                <a:close/>
              </a:path>
            </a:pathLst>
          </a:custGeom>
          <a:solidFill>
            <a:srgbClr val="DD8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32040" y="3533335"/>
            <a:ext cx="4211960" cy="19737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67384" y="3028890"/>
            <a:ext cx="2425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분석개요</a:t>
            </a:r>
            <a:endParaRPr lang="en-US" altLang="ko-KR" sz="20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5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40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667762" y="836712"/>
            <a:ext cx="1808508" cy="435025"/>
            <a:chOff x="3667762" y="836712"/>
            <a:chExt cx="1808508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667762" y="836712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최종 예측 모형 선정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153319" y="1427192"/>
          <a:ext cx="6837362" cy="3802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000"/>
                <a:gridCol w="762000"/>
                <a:gridCol w="762000"/>
                <a:gridCol w="762000"/>
                <a:gridCol w="984250"/>
                <a:gridCol w="762000"/>
                <a:gridCol w="882650"/>
                <a:gridCol w="1160462"/>
              </a:tblGrid>
              <a:tr h="3168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Lasso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Ridge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Elastic Net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Random Forest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SVR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Decision Tree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Gradient Boosting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광진구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0.4892641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0.4958865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0.4892607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0.268801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0.3236706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0.3983318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0.2751513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동대문구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0.5333251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0.5474841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0.5333262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0.3310775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0.3825591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0.4673729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0.3352258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마포구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0.5490359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0.5510542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0.5490353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0.294888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0.3626913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0.4135126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0.3006528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서대문구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0.5242572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0.5262021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0.5242857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0.308823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0.3571232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0.4474356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0.3149175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성동구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0.5213496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0.5239779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0.5213511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0.3271988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0.3451267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0.5038401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0.3124147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양천구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0.5882213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0.5928757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0.5882219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0.3589086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0.4259162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0.5658102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0.3458456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영등포구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0.4669988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0.4700245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0.4669941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0.3129096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0.3180928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0.4986033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0.3008707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용산구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0.5338995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0.5484463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0.5339435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0.3269265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0.385854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0.4458528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0.3283593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은평구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0.438846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0.4447816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0.4389124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0.3185307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0.361573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0.4295204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0.3213934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종로구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0.5288036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0.531215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0.5288347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0.3373635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0.388332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0.3416726</a:t>
                      </a:r>
                    </a:p>
                  </a:txBody>
                  <a:tcPr marL="9525" marR="9525" marT="9525" marB="0" anchor="ctr"/>
                </a:tc>
              </a:tr>
              <a:tr h="316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중구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0.4658427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0.4608403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0.2602673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0.3024133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0.4020753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0.2542885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56981" y="5426640"/>
            <a:ext cx="8643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대체적으로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Random Forest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가 성능이 가장 우수한 것으로 보임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경우에 따라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Gradient Boosting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</a:rPr>
              <a:t>로 대체해도 무방할 것으로 예상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41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20051" y="836712"/>
              <a:ext cx="15039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서비스 활용방안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17095"/>
            <a:ext cx="5040000" cy="418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덧셈 기호 24"/>
          <p:cNvSpPr/>
          <p:nvPr/>
        </p:nvSpPr>
        <p:spPr>
          <a:xfrm>
            <a:off x="5364088" y="3356992"/>
            <a:ext cx="792088" cy="72008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6264408" y="1618465"/>
            <a:ext cx="2185200" cy="41868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kern="0"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62909" y="1988840"/>
            <a:ext cx="21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따릉이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수요 예측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rPr>
              <a:t>시스템 </a:t>
            </a:r>
          </a:p>
        </p:txBody>
      </p:sp>
      <p:pic>
        <p:nvPicPr>
          <p:cNvPr id="3074" name="Picture 2" descr="따릉이 기호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1491" y="2924944"/>
            <a:ext cx="17145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90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42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20051" y="836712"/>
              <a:ext cx="15039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서비스 기대효과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2247579"/>
              </p:ext>
            </p:extLst>
          </p:nvPr>
        </p:nvGraphicFramePr>
        <p:xfrm>
          <a:off x="97637" y="1556792"/>
          <a:ext cx="8948726" cy="4114014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235331"/>
                <a:gridCol w="1604081"/>
                <a:gridCol w="6109314"/>
              </a:tblGrid>
              <a:tr h="4406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종 류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대 상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서비스 기대효과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128753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공공적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기대효과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‘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공공자전거 수요 예측 시스템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으로 효율적으로 공공자전거 이용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1014222"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정책적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기대효과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dk1">
                        <a:tint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‘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 수요 예측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시스템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을 따릉이 홈페이지에 서비스하여 시민들의 원활한 공공자전거 이용에 유용한 정보를 제공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사전에 공공자전거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수요가 많은 구와 적은 구를 파악하여 공공자전거를 </a:t>
                      </a:r>
                      <a:endParaRPr lang="en-US" altLang="ko-KR" sz="14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적재적소에 배치함으로써 효율적인 예산 활용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</a:tr>
              <a:tr h="1014222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정부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교통 체증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 오염 문제에 대해 해결하기 위한 </a:t>
                      </a:r>
                      <a:r>
                        <a:rPr lang="ko-KR" altLang="en-US" sz="14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인사이트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제공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공공자전거 수요가 적은 지역을 파악하여 문제점 진단에 도움</a:t>
                      </a:r>
                      <a:endParaRPr lang="en-US" altLang="ko-KR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190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43</a:t>
            </a:fld>
            <a:endParaRPr lang="en-US" dirty="0"/>
          </a:p>
        </p:txBody>
      </p:sp>
      <p:grpSp>
        <p:nvGrpSpPr>
          <p:cNvPr id="2" name="그룹 23"/>
          <p:cNvGrpSpPr/>
          <p:nvPr/>
        </p:nvGrpSpPr>
        <p:grpSpPr>
          <a:xfrm>
            <a:off x="3754393" y="836712"/>
            <a:ext cx="1635213" cy="435025"/>
            <a:chOff x="3754393" y="836712"/>
            <a:chExt cx="1635213" cy="43502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754393" y="1144489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/>
            <p:cNvSpPr/>
            <p:nvPr/>
          </p:nvSpPr>
          <p:spPr>
            <a:xfrm flipV="1">
              <a:off x="4508375" y="1144489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78559" y="836712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한계점 및 제언</a:t>
              </a:r>
              <a:endPara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26" name="직사각형 25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5" name="이등변 삼각형 34"/>
            <p:cNvSpPr/>
            <p:nvPr/>
          </p:nvSpPr>
          <p:spPr>
            <a:xfrm>
              <a:off x="807809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97313600"/>
              </p:ext>
            </p:extLst>
          </p:nvPr>
        </p:nvGraphicFramePr>
        <p:xfrm>
          <a:off x="251520" y="1389753"/>
          <a:ext cx="8640960" cy="4856832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224136"/>
                <a:gridCol w="7416824"/>
              </a:tblGrid>
              <a:tr h="32280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 형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 계 점</a:t>
                      </a:r>
                      <a:endParaRPr lang="ko-KR" altLang="en-US" sz="15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</a:tr>
              <a:tr h="131836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외부요인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자전거 사고 통계 데이터를 확인하지 못함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자전거 사고 발생 건수는 공공자전거 수요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예측에 있어서 중요한 변수로 사료되나 데이터 확인 불가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해당 데이터 확보 시 수요 예측 알고리즘 성능 강화에 도움이 될 것으로 예상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변수를 확보하는 데 있어서 지나치게 거시적인 요인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날씨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대기환경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에만 치중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설문지를 통하여 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‘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시민들의 공공자전거에 대한 인식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’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조사를 통하여 보다 많은 파생변수 확보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즉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미시적 요인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시민들의 인식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에 대한 접근성도 필요</a:t>
                      </a:r>
                      <a:endParaRPr lang="en-US" altLang="ko-KR" sz="1200" kern="1200" baseline="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24674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데이터 확보</a:t>
                      </a:r>
                      <a:endParaRPr lang="ko-KR" altLang="en-US" sz="140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공공자전거 수요 데이터 양이 충분하지 않음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2015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월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부터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시행 되었기 때문에 충분한 데이터 확보 무리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시간이 지남에 따라 데이터 축적이 해결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서울시 각 구 별 정확한 날씨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대기환경 등 기상에 관한 데이터 확인 못함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더 정확한 기상정보를 이용하기 위해서는 각 구에서의 실측조사가 필요함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+mj-lt"/>
                        <a:buNone/>
                      </a:pP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knn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imputation</a:t>
                      </a: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을 이용한 추정치이기 때문에 오차가능성이 존재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→ </a:t>
                      </a:r>
                      <a:r>
                        <a:rPr lang="en-US" altLang="ko-KR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kriging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imputation, IDW </a:t>
                      </a:r>
                      <a:r>
                        <a:rPr lang="en-US" altLang="ko-KR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inputation</a:t>
                      </a:r>
                      <a:r>
                        <a:rPr lang="en-US" altLang="ko-KR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등 공간 </a:t>
                      </a:r>
                      <a:r>
                        <a:rPr lang="ko-KR" altLang="en-US" sz="1200" kern="1200" baseline="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보간법을</a:t>
                      </a:r>
                      <a:r>
                        <a:rPr lang="ko-KR" altLang="en-US" sz="12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tx2"/>
                          </a:solidFill>
                          <a:latin typeface="+mj-ea"/>
                          <a:ea typeface="+mj-ea"/>
                          <a:cs typeface="+mn-cs"/>
                        </a:rPr>
                        <a:t> 통해 추정이 가능하지만 이 역시 오차가능성이 존재하므로 근본적인 해결책은 아님</a:t>
                      </a:r>
                      <a:endParaRPr lang="en-US" altLang="ko-KR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tx2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-2070"/>
            <a:ext cx="9144000" cy="62275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rgbClr val="F3F3F3">
                    <a:alpha val="30000"/>
                  </a:srgbClr>
                </a:solidFill>
              </a:ln>
              <a:solidFill>
                <a:srgbClr val="F3F3F3"/>
              </a:solidFill>
              <a:latin typeface="Helvetica" pitchFamily="34" charset="0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44</a:t>
            </a:fld>
            <a:endParaRPr lang="en-US" dirty="0"/>
          </a:p>
        </p:txBody>
      </p:sp>
      <p:pic>
        <p:nvPicPr>
          <p:cNvPr id="1026" name="Picture 2" descr="자전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-24000" contrast="21000"/>
          </a:blip>
          <a:srcRect/>
          <a:stretch>
            <a:fillRect/>
          </a:stretch>
        </p:blipFill>
        <p:spPr bwMode="auto">
          <a:xfrm>
            <a:off x="11574" y="632263"/>
            <a:ext cx="9115200" cy="5889824"/>
          </a:xfrm>
          <a:prstGeom prst="rect">
            <a:avLst/>
          </a:prstGeom>
          <a:noFill/>
        </p:spPr>
      </p:pic>
      <p:grpSp>
        <p:nvGrpSpPr>
          <p:cNvPr id="30" name="그룹 29"/>
          <p:cNvGrpSpPr/>
          <p:nvPr/>
        </p:nvGrpSpPr>
        <p:grpSpPr>
          <a:xfrm>
            <a:off x="1993482" y="1916832"/>
            <a:ext cx="5094436" cy="1620604"/>
            <a:chOff x="3825094" y="2662109"/>
            <a:chExt cx="2592286" cy="929732"/>
          </a:xfrm>
        </p:grpSpPr>
        <p:sp>
          <p:nvSpPr>
            <p:cNvPr id="4" name="직사각형 3"/>
            <p:cNvSpPr/>
            <p:nvPr/>
          </p:nvSpPr>
          <p:spPr>
            <a:xfrm>
              <a:off x="3825094" y="3221044"/>
              <a:ext cx="2592286" cy="3707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Q &amp; A</a:t>
              </a:r>
              <a:endParaRPr lang="ko-KR" altLang="en-US" sz="36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4418122" y="2662109"/>
              <a:ext cx="1214715" cy="494395"/>
              <a:chOff x="7597943" y="5253333"/>
              <a:chExt cx="1214715" cy="49439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737736" y="5253333"/>
                <a:ext cx="464176" cy="467841"/>
              </a:xfrm>
              <a:prstGeom prst="rect">
                <a:avLst/>
              </a:prstGeom>
              <a:solidFill>
                <a:srgbClr val="DD81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597943" y="5253333"/>
                <a:ext cx="1214715" cy="494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algn="ctr">
                  <a:defRPr sz="24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Helvetica" pitchFamily="34" charset="0"/>
                  </a:defRPr>
                </a:lvl1pPr>
              </a:lstStyle>
              <a:p>
                <a:r>
                  <a:rPr lang="en-US" altLang="ko-KR" sz="3200" b="1" dirty="0" smtClean="0">
                    <a:ln w="3175"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FFFFFF"/>
                    </a:solidFill>
                  </a:rPr>
                  <a:t>    </a:t>
                </a:r>
                <a:r>
                  <a:rPr lang="en-US" altLang="ko-KR" sz="5000" b="1" dirty="0" smtClean="0">
                    <a:ln w="3175">
                      <a:solidFill>
                        <a:srgbClr val="FFFFFF">
                          <a:alpha val="30000"/>
                        </a:srgbClr>
                      </a:solidFill>
                    </a:ln>
                    <a:solidFill>
                      <a:srgbClr val="FFFFFF"/>
                    </a:solidFill>
                  </a:rPr>
                  <a:t>T</a:t>
                </a:r>
                <a:r>
                  <a:rPr lang="en-US" altLang="ko-KR" sz="25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B0600000101010101" charset="-127"/>
                    <a:ea typeface="나눔고딕" panose="020B0600000101010101" charset="-127"/>
                  </a:rPr>
                  <a:t>hank you</a:t>
                </a:r>
                <a:endParaRPr lang="en-US" altLang="ko-KR" sz="2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05554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" name="직사각형 3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24" name="이등변 삼각형 23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5</a:t>
            </a:fld>
            <a:endParaRPr lang="en-US" dirty="0"/>
          </a:p>
        </p:txBody>
      </p:sp>
      <p:graphicFrame>
        <p:nvGraphicFramePr>
          <p:cNvPr id="79" name="표 1"/>
          <p:cNvGraphicFramePr>
            <a:graphicFrameLocks noGrp="1"/>
          </p:cNvGraphicFramePr>
          <p:nvPr/>
        </p:nvGraphicFramePr>
        <p:xfrm>
          <a:off x="214298" y="1563504"/>
          <a:ext cx="8715404" cy="466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793"/>
                <a:gridCol w="7028611"/>
              </a:tblGrid>
              <a:tr h="4946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분석 목적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90000"/>
                        </a:lnSpc>
                        <a:spcAft>
                          <a:spcPct val="0"/>
                        </a:spcAft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 수요 예측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982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7418">
                <a:tc>
                  <a:txBody>
                    <a:bodyPr/>
                    <a:lstStyle/>
                    <a:p>
                      <a:pPr marL="0" lv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분석 필요성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공공자전거</a:t>
                      </a:r>
                      <a:r>
                        <a:rPr lang="ko-KR" altLang="en-US" sz="1250" b="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시스템은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Rental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및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Return Back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의 전체 프로세스가 자동으로 이루어지는 전통적인 자전거 렌탈의 차세대 제품이다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이 시스템은 버스나 지하철과 같은 다른 운송 서비스와는 달리 여행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출발 및 도착 위치의 시간이 시스템에 명시적으로 기록되는 원리이다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이러한 시스템은 교통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환경 및 건강 문제에서 중요한 역할을 하기 때문에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현재 전 세계적으로 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500</a:t>
                      </a: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개 이상의 자전거 공유 프로그램이 구성되어 있다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따라서 이러한 시스템을 좀 더 효과적으로 체계화 시키기 위해 공유자전거 대여 수요를 예측해 볼 필요가 있다</a:t>
                      </a:r>
                      <a:r>
                        <a:rPr lang="en-US" altLang="ko-KR" sz="125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25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79982" marR="91431" marT="107990" marB="107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91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보유데이터 현황</a:t>
                      </a:r>
                      <a:endParaRPr lang="ko-KR" altLang="en-US" sz="1400" b="0" kern="1200" dirty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43986" marR="91431"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공공자전거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따릉이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대여</a:t>
                      </a:r>
                      <a:r>
                        <a:rPr lang="ko-KR" altLang="en-US" sz="1400" b="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현황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대기환경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</a:t>
                      </a:r>
                      <a:r>
                        <a:rPr lang="ko-KR" altLang="en-US" sz="1400" b="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읍면동별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 주민등록 인구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(10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~69</a:t>
                      </a: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세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) (2016.01 ~ 2017.12)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서울시 구 별 날씨 데이터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j-ea"/>
                          <a:cs typeface="+mn-cs"/>
                        </a:rPr>
                        <a:t>(2016.01.01 ~ 2017.12.31)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endParaRPr lang="en-US" altLang="ko-KR" sz="1400" b="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20090" algn="l"/>
                        </a:tabLst>
                        <a:defRPr lang="ko-KR" altLang="en-US"/>
                      </a:pP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서울시 아파트 매매가격지수</a:t>
                      </a:r>
                      <a:r>
                        <a:rPr lang="en-US" altLang="ko-KR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종합주택유형</a:t>
                      </a:r>
                      <a:r>
                        <a:rPr lang="en-US" altLang="ko-KR" sz="14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400" b="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j-ea"/>
                          <a:ea typeface="+mn-ea"/>
                          <a:cs typeface="+mn-cs"/>
                        </a:rPr>
                        <a:t>(2016.01 ~ 2017.12)</a:t>
                      </a:r>
                      <a:endParaRPr lang="ko-KR" altLang="en-US" sz="14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79982" marR="91431" marT="107990" marB="1079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1"/>
          <p:cNvGrpSpPr/>
          <p:nvPr/>
        </p:nvGrpSpPr>
        <p:grpSpPr>
          <a:xfrm>
            <a:off x="3667747" y="836712"/>
            <a:ext cx="1808508" cy="435025"/>
            <a:chOff x="622440" y="1275587"/>
            <a:chExt cx="1808508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2440" y="1275587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j-ea"/>
                  <a:ea typeface="+mj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6</a:t>
            </a:fld>
            <a:endParaRPr 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30" name="직사각형 29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1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2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39" name="이등변 삼각형 38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11560" y="1345156"/>
            <a:ext cx="378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국내 공공자전거 수요의 감소와 증가 사례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28800"/>
            <a:ext cx="4680520" cy="232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59" y="2780928"/>
            <a:ext cx="4680000" cy="365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8504" y="5565583"/>
            <a:ext cx="4680000" cy="88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http://img.hankyung.com/photo/201803/AA.16259627.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984" y="3429000"/>
            <a:ext cx="4680520" cy="2008095"/>
          </a:xfrm>
          <a:prstGeom prst="rect">
            <a:avLst/>
          </a:prstGeom>
          <a:noFill/>
        </p:spPr>
      </p:pic>
      <p:cxnSp>
        <p:nvCxnSpPr>
          <p:cNvPr id="37" name="직선 연결선 36"/>
          <p:cNvCxnSpPr/>
          <p:nvPr/>
        </p:nvCxnSpPr>
        <p:spPr>
          <a:xfrm>
            <a:off x="7210588" y="5986562"/>
            <a:ext cx="1800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427984" y="5986562"/>
            <a:ext cx="1728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428184" y="6214161"/>
            <a:ext cx="360000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269777" y="1628800"/>
            <a:ext cx="347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구체적 분석 목적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AutoNum type="arabicPeriod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서울시 구 별 공공자전거 수요 예측 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알고리즘 개발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endParaRPr lang="en-US" altLang="ko-KR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2.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해당 알고리즘을 통한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인사이트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제공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69168" y="1666083"/>
            <a:ext cx="92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경남신문</a:t>
            </a:r>
            <a:endParaRPr lang="ko-KR" altLang="en-US" sz="8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78859" y="5433649"/>
            <a:ext cx="852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t>한국경제</a:t>
            </a:r>
            <a:endParaRPr lang="ko-KR" altLang="en-US" sz="8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7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2175" y="1345156"/>
            <a:ext cx="356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국내 시행중인 공공자전거 대여 시스템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8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1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10834" y="1844824"/>
            <a:ext cx="7122333" cy="3830400"/>
            <a:chOff x="1016621" y="1844824"/>
            <a:chExt cx="7122333" cy="3830400"/>
          </a:xfrm>
        </p:grpSpPr>
        <p:pic>
          <p:nvPicPr>
            <p:cNvPr id="66562" name="Picture 2" descr="“따릉이·타슈 나도 타볼까?”…전국 공공자전거 이용법"/>
            <p:cNvPicPr>
              <a:picLocks noChangeAspect="1" noChangeArrowheads="1"/>
            </p:cNvPicPr>
            <p:nvPr/>
          </p:nvPicPr>
          <p:blipFill>
            <a:blip r:embed="rId3" cstate="print"/>
            <a:srcRect l="43590"/>
            <a:stretch>
              <a:fillRect/>
            </a:stretch>
          </p:blipFill>
          <p:spPr bwMode="auto">
            <a:xfrm>
              <a:off x="1016621" y="1844824"/>
              <a:ext cx="2160737" cy="3830400"/>
            </a:xfrm>
            <a:prstGeom prst="rect">
              <a:avLst/>
            </a:prstGeom>
            <a:noFill/>
          </p:spPr>
        </p:pic>
        <p:grpSp>
          <p:nvGrpSpPr>
            <p:cNvPr id="35" name="그룹 34"/>
            <p:cNvGrpSpPr/>
            <p:nvPr/>
          </p:nvGrpSpPr>
          <p:grpSpPr>
            <a:xfrm>
              <a:off x="5099949" y="1844824"/>
              <a:ext cx="3039005" cy="3829122"/>
              <a:chOff x="4917371" y="1844824"/>
              <a:chExt cx="3039005" cy="3829122"/>
            </a:xfrm>
          </p:grpSpPr>
          <p:pic>
            <p:nvPicPr>
              <p:cNvPr id="66564" name="Picture 4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59375"/>
              <a:stretch>
                <a:fillRect/>
              </a:stretch>
            </p:blipFill>
            <p:spPr bwMode="auto">
              <a:xfrm>
                <a:off x="4917976" y="1844824"/>
                <a:ext cx="3038400" cy="1234351"/>
              </a:xfrm>
              <a:prstGeom prst="rect">
                <a:avLst/>
              </a:prstGeom>
              <a:noFill/>
            </p:spPr>
          </p:pic>
          <p:pic>
            <p:nvPicPr>
              <p:cNvPr id="66568" name="Picture 8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59401"/>
              <a:stretch>
                <a:fillRect/>
              </a:stretch>
            </p:blipFill>
            <p:spPr bwMode="auto">
              <a:xfrm>
                <a:off x="4917907" y="3068960"/>
                <a:ext cx="3038400" cy="1205538"/>
              </a:xfrm>
              <a:prstGeom prst="rect">
                <a:avLst/>
              </a:prstGeom>
              <a:noFill/>
            </p:spPr>
          </p:pic>
          <p:pic>
            <p:nvPicPr>
              <p:cNvPr id="66570" name="Picture 10" descr="“따릉이·타슈 나도 타볼까?”…전국 공공자전거 이용법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53801"/>
              <a:stretch>
                <a:fillRect/>
              </a:stretch>
            </p:blipFill>
            <p:spPr bwMode="auto">
              <a:xfrm>
                <a:off x="4917371" y="4269946"/>
                <a:ext cx="3039005" cy="1404000"/>
              </a:xfrm>
              <a:prstGeom prst="rect">
                <a:avLst/>
              </a:prstGeom>
              <a:noFill/>
            </p:spPr>
          </p:pic>
        </p:grpSp>
        <p:pic>
          <p:nvPicPr>
            <p:cNvPr id="66566" name="Picture 6" descr="“따릉이·타슈 나도 타볼까?”…전국 공공자전거 이용법"/>
            <p:cNvPicPr>
              <a:picLocks noChangeAspect="1" noChangeArrowheads="1"/>
            </p:cNvPicPr>
            <p:nvPr/>
          </p:nvPicPr>
          <p:blipFill>
            <a:blip r:embed="rId7" cstate="print"/>
            <a:srcRect r="49434"/>
            <a:stretch>
              <a:fillRect/>
            </a:stretch>
          </p:blipFill>
          <p:spPr bwMode="auto">
            <a:xfrm>
              <a:off x="3167843" y="1844824"/>
              <a:ext cx="1936864" cy="3830400"/>
            </a:xfrm>
            <a:prstGeom prst="rect">
              <a:avLst/>
            </a:prstGeom>
            <a:noFill/>
          </p:spPr>
        </p:pic>
      </p:grpSp>
      <p:sp>
        <p:nvSpPr>
          <p:cNvPr id="37" name="TextBox 36"/>
          <p:cNvSpPr txBox="1"/>
          <p:nvPr/>
        </p:nvSpPr>
        <p:spPr>
          <a:xfrm>
            <a:off x="582622" y="5770711"/>
            <a:ext cx="82042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수원시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제주시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양산시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공주시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세종시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안산시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시흥시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이천시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과천시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부천시 등 많은 지역들이 공공자전거 시스템을 운영 중에 있음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8</a:t>
            </a:fld>
            <a:endParaRPr lang="en-US" dirty="0"/>
          </a:p>
        </p:txBody>
      </p:sp>
      <p:grpSp>
        <p:nvGrpSpPr>
          <p:cNvPr id="2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4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5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2174" y="1681063"/>
            <a:ext cx="48239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신문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/SNS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를 활용한 웹 </a:t>
            </a:r>
            <a:r>
              <a:rPr lang="ko-KR" altLang="en-US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스크래핑</a:t>
            </a: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Keyword : 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공공자전거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</a:p>
          <a:p>
            <a:pPr>
              <a:buFont typeface="Wingdings" pitchFamily="2" charset="2"/>
              <a:buChar char="u"/>
            </a:pPr>
            <a:endParaRPr lang="en-US" altLang="ko-KR" sz="1400" dirty="0" smtClean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  <a:p>
            <a:pPr>
              <a:buFont typeface="Wingdings" pitchFamily="2" charset="2"/>
              <a:buChar char="u"/>
            </a:pP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분석대상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: 2018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년 최근 게시물 총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1161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개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95536" y="3091944"/>
          <a:ext cx="8508363" cy="2209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1255"/>
                <a:gridCol w="1041717"/>
                <a:gridCol w="982980"/>
                <a:gridCol w="1041717"/>
                <a:gridCol w="982980"/>
                <a:gridCol w="1041717"/>
                <a:gridCol w="1030442"/>
                <a:gridCol w="1235555"/>
              </a:tblGrid>
              <a:tr h="3550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/SNS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기사</a:t>
                      </a:r>
                      <a:r>
                        <a:rPr lang="en-US" altLang="ko-KR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글 </a:t>
                      </a:r>
                      <a:r>
                        <a:rPr lang="ko-KR" altLang="en-US" sz="11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갯수</a:t>
                      </a:r>
                      <a:endParaRPr lang="ko-KR" altLang="en-US" sz="11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연합뉴스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220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동아일보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한국일보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54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조선일보  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뉴시스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181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중앙일보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세계일보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내일신문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아시아투데이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113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한겨레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34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동아일보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JTBC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매일일보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83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국민일보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err="1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트위터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한국경제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TV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경향신문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62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문화일보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서울신문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46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시사</a:t>
                      </a:r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IN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ln>
                            <a:solidFill>
                              <a:srgbClr val="313131">
                                <a:alpha val="33000"/>
                              </a:srgbClr>
                            </a:solidFill>
                          </a:ln>
                          <a:solidFill>
                            <a:srgbClr val="31313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dirty="0" smtClean="0">
                        <a:ln>
                          <a:solidFill>
                            <a:srgbClr val="313131">
                              <a:alpha val="33000"/>
                            </a:srgbClr>
                          </a:solidFill>
                        </a:ln>
                        <a:solidFill>
                          <a:srgbClr val="31313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 flipV="1">
            <a:off x="0" y="6551967"/>
            <a:ext cx="9144000" cy="357095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0" y="668269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0" y="6491436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655E36B0-F3F2-466F-8968-79D13CE48AA2}" type="slidenum">
              <a:rPr lang="en-US" altLang="ko-KR" smtClean="0"/>
              <a:pPr algn="r"/>
              <a:t>9</a:t>
            </a:fld>
            <a:endParaRPr lang="en-US" dirty="0"/>
          </a:p>
        </p:txBody>
      </p:sp>
      <p:grpSp>
        <p:nvGrpSpPr>
          <p:cNvPr id="3" name="그룹 43"/>
          <p:cNvGrpSpPr/>
          <p:nvPr/>
        </p:nvGrpSpPr>
        <p:grpSpPr>
          <a:xfrm>
            <a:off x="0" y="-2070"/>
            <a:ext cx="9144000" cy="675165"/>
            <a:chOff x="0" y="-2070"/>
            <a:chExt cx="9144000" cy="675165"/>
          </a:xfrm>
        </p:grpSpPr>
        <p:sp>
          <p:nvSpPr>
            <p:cNvPr id="45" name="직사각형 44"/>
            <p:cNvSpPr/>
            <p:nvPr/>
          </p:nvSpPr>
          <p:spPr>
            <a:xfrm>
              <a:off x="0" y="-2070"/>
              <a:ext cx="9144000" cy="62275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15"/>
            <p:cNvGrpSpPr/>
            <p:nvPr/>
          </p:nvGrpSpPr>
          <p:grpSpPr>
            <a:xfrm>
              <a:off x="329625" y="170809"/>
              <a:ext cx="8100027" cy="292388"/>
              <a:chOff x="1297980" y="170809"/>
              <a:chExt cx="6650181" cy="292388"/>
            </a:xfrm>
          </p:grpSpPr>
          <p:grpSp>
            <p:nvGrpSpPr>
              <p:cNvPr id="5" name="그룹 14"/>
              <p:cNvGrpSpPr/>
              <p:nvPr/>
            </p:nvGrpSpPr>
            <p:grpSpPr>
              <a:xfrm>
                <a:off x="1297980" y="170809"/>
                <a:ext cx="3541672" cy="292388"/>
                <a:chOff x="1297980" y="170809"/>
                <a:chExt cx="3541672" cy="292388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034722" y="170809"/>
                  <a:ext cx="122134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정의서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3242033" y="170809"/>
                  <a:ext cx="1597619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검증 결과서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297980" y="170809"/>
                  <a:ext cx="726418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분석개요</a:t>
                  </a:r>
                  <a:endParaRPr lang="en-US" altLang="ko-KR" sz="1300" dirty="0" smtClean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6" name="그룹 13"/>
              <p:cNvGrpSpPr/>
              <p:nvPr/>
            </p:nvGrpSpPr>
            <p:grpSpPr>
              <a:xfrm>
                <a:off x="4986271" y="170809"/>
                <a:ext cx="2961890" cy="292388"/>
                <a:chOff x="4986271" y="170809"/>
                <a:chExt cx="2961890" cy="29238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6071325" y="170809"/>
                  <a:ext cx="1343979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분석 보고서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522804" y="170809"/>
                  <a:ext cx="42535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결론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986271" y="170809"/>
                  <a:ext cx="884667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dirty="0" smtClean="0">
                      <a:ln>
                        <a:solidFill>
                          <a:srgbClr val="F3F3F3">
                            <a:alpha val="31000"/>
                          </a:srgbClr>
                        </a:solidFill>
                      </a:ln>
                      <a:solidFill>
                        <a:srgbClr val="F3F3F3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j-ea"/>
                      <a:ea typeface="+mj-ea"/>
                    </a:rPr>
                    <a:t>데이터 탐색</a:t>
                  </a:r>
                  <a:endParaRPr lang="ko-KR" altLang="en-US" sz="1300" dirty="0">
                    <a:ln>
                      <a:solidFill>
                        <a:srgbClr val="F3F3F3">
                          <a:alpha val="31000"/>
                        </a:srgbClr>
                      </a:solidFill>
                    </a:ln>
                    <a:solidFill>
                      <a:srgbClr val="F3F3F3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47" name="이등변 삼각형 46"/>
            <p:cNvSpPr/>
            <p:nvPr/>
          </p:nvSpPr>
          <p:spPr>
            <a:xfrm>
              <a:off x="642910" y="457071"/>
              <a:ext cx="216024" cy="216024"/>
            </a:xfrm>
            <a:prstGeom prst="triangle">
              <a:avLst/>
            </a:prstGeom>
            <a:solidFill>
              <a:srgbClr val="DD811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000" y="703186"/>
            <a:ext cx="8280000" cy="57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41"/>
          <p:cNvGrpSpPr/>
          <p:nvPr/>
        </p:nvGrpSpPr>
        <p:grpSpPr>
          <a:xfrm>
            <a:off x="3672555" y="836712"/>
            <a:ext cx="1798890" cy="435025"/>
            <a:chOff x="627248" y="1275587"/>
            <a:chExt cx="1798890" cy="43502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709086" y="1583364"/>
              <a:ext cx="1635213" cy="0"/>
            </a:xfrm>
            <a:prstGeom prst="line">
              <a:avLst/>
            </a:prstGeom>
            <a:ln>
              <a:solidFill>
                <a:srgbClr val="31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 flipV="1">
              <a:off x="1463068" y="1583364"/>
              <a:ext cx="127248" cy="127248"/>
            </a:xfrm>
            <a:prstGeom prst="triangle">
              <a:avLst/>
            </a:prstGeom>
            <a:solidFill>
              <a:srgbClr val="3131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27248" y="1275587"/>
              <a:ext cx="1798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313131"/>
                  </a:solidFill>
                  <a:latin typeface="+mn-ea"/>
                </a:rPr>
                <a:t>분석 목적 및 필요성</a:t>
              </a:r>
              <a:endParaRPr lang="en-US" altLang="ko-KR" sz="14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2174" y="1681063"/>
            <a:ext cx="417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Keyword : ‘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공공자전거</a:t>
            </a:r>
            <a:r>
              <a:rPr lang="en-US" altLang="ko-KR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’</a:t>
            </a:r>
            <a:r>
              <a:rPr lang="ko-KR" altLang="en-US" sz="1400" dirty="0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를 활용한 </a:t>
            </a:r>
            <a:r>
              <a:rPr lang="en-US" altLang="ko-KR" sz="1400" dirty="0" err="1" smtClean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313131"/>
                </a:solidFill>
                <a:latin typeface="+mn-ea"/>
              </a:rPr>
              <a:t>Wordcloud</a:t>
            </a:r>
            <a:endParaRPr lang="ko-KR" altLang="en-US" sz="1400" dirty="0">
              <a:ln>
                <a:solidFill>
                  <a:srgbClr val="313131">
                    <a:alpha val="33000"/>
                  </a:srgbClr>
                </a:solidFill>
              </a:ln>
              <a:solidFill>
                <a:srgbClr val="31313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34017</TotalTime>
  <Words>4455</Words>
  <Application>Microsoft Office PowerPoint</Application>
  <PresentationFormat>화면 슬라이드 쇼(4:3)</PresentationFormat>
  <Paragraphs>1248</Paragraphs>
  <Slides>44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나눔고딕</vt:lpstr>
      <vt:lpstr>맑은 고딕</vt:lpstr>
      <vt:lpstr>Wingdings</vt:lpstr>
      <vt:lpstr>Helvetica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Company>FINAL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블랙에디션</dc:creator>
  <cp:lastModifiedBy>kitcoop</cp:lastModifiedBy>
  <cp:revision>2210</cp:revision>
  <cp:lastPrinted>2017-09-02T13:05:46Z</cp:lastPrinted>
  <dcterms:created xsi:type="dcterms:W3CDTF">2013-12-04T08:36:26Z</dcterms:created>
  <dcterms:modified xsi:type="dcterms:W3CDTF">2018-04-25T05:58:52Z</dcterms:modified>
</cp:coreProperties>
</file>